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439" r:id="rId2"/>
    <p:sldId id="495" r:id="rId3"/>
    <p:sldId id="476" r:id="rId4"/>
    <p:sldId id="391" r:id="rId5"/>
    <p:sldId id="392" r:id="rId6"/>
    <p:sldId id="393" r:id="rId7"/>
    <p:sldId id="394" r:id="rId8"/>
    <p:sldId id="395" r:id="rId9"/>
    <p:sldId id="396" r:id="rId10"/>
    <p:sldId id="397" r:id="rId11"/>
    <p:sldId id="398" r:id="rId12"/>
    <p:sldId id="399" r:id="rId13"/>
    <p:sldId id="400" r:id="rId14"/>
    <p:sldId id="401" r:id="rId15"/>
    <p:sldId id="402" r:id="rId16"/>
    <p:sldId id="403" r:id="rId17"/>
    <p:sldId id="404" r:id="rId18"/>
    <p:sldId id="405" r:id="rId19"/>
    <p:sldId id="407" r:id="rId20"/>
    <p:sldId id="406" r:id="rId21"/>
    <p:sldId id="408" r:id="rId22"/>
    <p:sldId id="409" r:id="rId23"/>
    <p:sldId id="411" r:id="rId24"/>
    <p:sldId id="412" r:id="rId25"/>
    <p:sldId id="413" r:id="rId26"/>
    <p:sldId id="414" r:id="rId27"/>
    <p:sldId id="416" r:id="rId28"/>
    <p:sldId id="418" r:id="rId29"/>
    <p:sldId id="417" r:id="rId30"/>
    <p:sldId id="440" r:id="rId31"/>
    <p:sldId id="446" r:id="rId32"/>
    <p:sldId id="442" r:id="rId33"/>
    <p:sldId id="443" r:id="rId34"/>
    <p:sldId id="444" r:id="rId35"/>
    <p:sldId id="445" r:id="rId36"/>
    <p:sldId id="448" r:id="rId37"/>
    <p:sldId id="447" r:id="rId38"/>
    <p:sldId id="449" r:id="rId39"/>
    <p:sldId id="450" r:id="rId40"/>
    <p:sldId id="451" r:id="rId41"/>
    <p:sldId id="452" r:id="rId42"/>
    <p:sldId id="453" r:id="rId43"/>
    <p:sldId id="454" r:id="rId44"/>
    <p:sldId id="456" r:id="rId45"/>
    <p:sldId id="455" r:id="rId46"/>
    <p:sldId id="457" r:id="rId47"/>
    <p:sldId id="458" r:id="rId48"/>
    <p:sldId id="459" r:id="rId49"/>
    <p:sldId id="460" r:id="rId50"/>
    <p:sldId id="461" r:id="rId51"/>
    <p:sldId id="462" r:id="rId52"/>
    <p:sldId id="463" r:id="rId53"/>
    <p:sldId id="464" r:id="rId54"/>
    <p:sldId id="465" r:id="rId55"/>
    <p:sldId id="467" r:id="rId56"/>
    <p:sldId id="468" r:id="rId57"/>
    <p:sldId id="470" r:id="rId58"/>
    <p:sldId id="469" r:id="rId59"/>
    <p:sldId id="472" r:id="rId60"/>
    <p:sldId id="477" r:id="rId61"/>
    <p:sldId id="478" r:id="rId62"/>
    <p:sldId id="479" r:id="rId63"/>
    <p:sldId id="494" r:id="rId64"/>
    <p:sldId id="498" r:id="rId65"/>
    <p:sldId id="497" r:id="rId66"/>
    <p:sldId id="485" r:id="rId67"/>
    <p:sldId id="483" r:id="rId68"/>
    <p:sldId id="484" r:id="rId69"/>
    <p:sldId id="486" r:id="rId70"/>
    <p:sldId id="491" r:id="rId71"/>
    <p:sldId id="488" r:id="rId72"/>
    <p:sldId id="492" r:id="rId73"/>
    <p:sldId id="489" r:id="rId74"/>
    <p:sldId id="493" r:id="rId75"/>
    <p:sldId id="496" r:id="rId7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51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48" y="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C023B0-0DC3-4676-804F-05D1B1F6CA11}" type="datetimeFigureOut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FBBD29-DC97-4065-AD57-DE03526C7E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421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3A4B69-859F-4933-85FB-B8D517472F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E3727CE-9303-44C0-9696-301C58116A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D6FF15-E946-405F-A619-F4FEBF415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2FED-D254-4D2E-8E29-1F217AB65238}" type="datetime1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0C05E1-A063-45C5-BE46-E8A85AE5C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43F5D2-B4F7-4E44-A59F-692C78A17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B08A-2CC5-4CD0-A0AE-4DB7483FB0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115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0F4ECB-F3A0-464C-97FD-9B30599D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338AAB-7380-4301-ABA8-E0E5612D24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965945-543A-4991-9955-4C25D0CA4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9F031-7F6A-462F-8A03-871AA8BF33D3}" type="datetime1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A5853E-CAA7-4CDD-B1F9-AFF6A0A74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AC1ED1-712B-4B93-A775-A71CCF1A1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B08A-2CC5-4CD0-A0AE-4DB7483FB0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26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699B67F-C3E9-47CE-9132-CE35DB91E5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B44423-6229-4844-A74A-AF45EAA173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1CB5E2-E99F-4C0B-9EF6-618DF4E20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29BEC-2DF1-49F6-A7D0-05DA7C056886}" type="datetime1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B38F8C-2EEB-4A51-AD51-3FB47542D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7312C0-534E-40A3-A20D-BE9584120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B08A-2CC5-4CD0-A0AE-4DB7483FB0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267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E2F2F1-1F82-42CD-9BC4-D0BEC44E4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3A55E3-6F25-44ED-8D88-A0070D733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6364BC-D9A8-49E4-96AD-5B62A922A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31289-B7A4-4C48-ACD6-0702E441A6B1}" type="datetime1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9BC7FF-FB09-4FA1-B2A7-61FF03567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68E5D6-E1CB-4A58-A8D0-CA2215277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B08A-2CC5-4CD0-A0AE-4DB7483FB0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374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C9A7AF-219C-4EFC-8371-F29C83DB2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A57516-EBEF-479A-BC36-3636660A7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6F163E-B052-478A-A9AD-24C342FCA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DD4CF-3FFD-4E04-9C54-EE43D64F6390}" type="datetime1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EEFBE8-92F4-4273-B060-E6EB70E78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1826F8-1034-47E3-833D-69D8353FB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B08A-2CC5-4CD0-A0AE-4DB7483FB0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267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20A1B2-F76A-4AF7-8D4C-2358DBC5D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63DC22-6B32-45D0-8C2B-26C4A9B03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449280-8B26-40AB-86A2-B357BA4977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C0AADE-007B-4789-85B7-41734AF69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4D41-07AE-427E-999C-F8BB1007171C}" type="datetime1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16D2D0-2919-4108-AAA3-02054FE9B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31F7BD-5954-4DB6-8963-2E778241E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B08A-2CC5-4CD0-A0AE-4DB7483FB0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355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F27675-FC4A-4EF6-A127-4BF482171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97726A-3944-4E8D-B52C-631E8593D5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DBC2DE-989B-437A-83F2-57CF864621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F2E59F9-48A0-4872-AB32-7170A794B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5A0AAE8-4D08-4C4C-A157-89D474EF55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DE5251B-3060-4F9B-B451-9ACB7E973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A5574-29D5-4CA9-94DD-2DBB611B023C}" type="datetime1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DEA595B-EC24-4F4B-B4BE-4B1CA6DA5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086BB6B-BD00-446D-944B-0ACD3F816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B08A-2CC5-4CD0-A0AE-4DB7483FB0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60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603BBD-2663-4E3A-9211-9A9351F5A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B07C523-EB7B-4B67-90CF-EB4DC0601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3E0E8-715E-439A-85A0-2C7EF391AE3E}" type="datetime1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A5F70-39FF-469D-8440-3AA17B289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D85705-A999-4E98-9A3B-0E8F8A8FB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B08A-2CC5-4CD0-A0AE-4DB7483FB0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75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C0602F9-B22C-4B49-987D-A5DC06856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C5B6E-1CC4-413B-A941-A160108B9144}" type="datetime1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18AB45-34FA-4353-A63E-8D634005E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63DE34-9AF5-49A4-87E9-91FBF1F8C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B08A-2CC5-4CD0-A0AE-4DB7483FB0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15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EB1F01-5FCD-4BAF-BAF3-00F116534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664610-B4CF-4B1A-A817-288A3125C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EBCC5B-65B8-43E3-B303-4AF7DC2B07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320397-D2FF-45F5-A3DA-EC801292A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25648-9CBB-4518-BD62-936A6835E804}" type="datetime1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8A08AA-A2AB-465A-8CB6-295C0FEC8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18C021-BCEE-45F7-9E1E-DA87373CB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B08A-2CC5-4CD0-A0AE-4DB7483FB0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188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7DD62-0A13-420A-B4D4-8534AFA35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038B211-9A5B-4462-B9F2-767778B18A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3C4921-F93F-4282-BB6D-1EDA508CB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0D67FF-E205-47CD-BB97-5B3337CF0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EF29B-1925-4472-B2BC-6705FD11DFC0}" type="datetime1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05AD69-0D9A-4E31-877A-5BE5D709F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5CEE15-E73D-42E6-B161-8C45370B2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B08A-2CC5-4CD0-A0AE-4DB7483FB0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792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14DB4F-1863-47E3-ACD0-323536D74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414CF1-3AC1-4221-8B43-2304D7811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2E1726-038C-4240-96BD-E02570DE55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33CFB7-D5F2-4DAE-B983-19D389462CBC}" type="datetime1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30AC69-4E5D-436B-85F6-2E0E5D663E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D26897-FFA0-4DD1-95ED-C6444B079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37B08A-2CC5-4CD0-A0AE-4DB7483FB0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66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akaobrain/nlp-paper-reading/blob/master/notes/Admin.md" TargetMode="Externa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akaobrain/nlp-paper-reading/blob/master/notes/Revisiting_Modularized_Multilingual_NMT_to_Meet_Industrial_Demands.md" TargetMode="Externa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2837"/>
            <a:ext cx="9144000" cy="1042122"/>
          </a:xfrm>
        </p:spPr>
        <p:txBody>
          <a:bodyPr>
            <a:normAutofit fontScale="90000"/>
          </a:bodyPr>
          <a:lstStyle/>
          <a:p>
            <a:r>
              <a:rPr lang="en-US" altLang="ko-KR" sz="4800" b="1" dirty="0"/>
              <a:t>Machine Translation Survey (vol2)</a:t>
            </a:r>
            <a:endParaRPr lang="ko-KR" altLang="en-US" sz="4800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AC55B1-31F7-4D4D-8184-D0A80F113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2296" y="5741913"/>
            <a:ext cx="9144000" cy="446809"/>
          </a:xfrm>
        </p:spPr>
        <p:txBody>
          <a:bodyPr>
            <a:normAutofit/>
          </a:bodyPr>
          <a:lstStyle/>
          <a:p>
            <a:r>
              <a:rPr lang="ko-KR" altLang="en-US" sz="1800" b="1" dirty="0"/>
              <a:t>고현웅</a:t>
            </a:r>
            <a:r>
              <a:rPr lang="en-US" altLang="ko-KR" sz="1800" b="1" dirty="0"/>
              <a:t> (github.com/</a:t>
            </a:r>
            <a:r>
              <a:rPr lang="en-US" altLang="ko-KR" sz="1800" b="1" dirty="0" err="1"/>
              <a:t>hyunwoongko</a:t>
            </a:r>
            <a:r>
              <a:rPr lang="en-US" altLang="ko-KR" sz="1800" b="1" dirty="0"/>
              <a:t>)</a:t>
            </a:r>
            <a:endParaRPr lang="ko-KR" altLang="en-US" sz="1800" b="1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0661A93A-ADE1-44A2-9F84-C039B4CE1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579" y="2633059"/>
            <a:ext cx="4713432" cy="267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385357-26A6-4E1F-B9F8-302F6B888AE3}"/>
              </a:ext>
            </a:extLst>
          </p:cNvPr>
          <p:cNvSpPr txBox="1"/>
          <p:nvPr/>
        </p:nvSpPr>
        <p:spPr>
          <a:xfrm>
            <a:off x="3887576" y="6188722"/>
            <a:ext cx="49734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/>
              <a:t>여러분을 기계번역의 세계로 초대합니다</a:t>
            </a:r>
            <a:r>
              <a:rPr lang="en-US" altLang="ko-KR" b="1" dirty="0"/>
              <a:t>~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C075F3-6A01-48DA-BBC3-535DA6A77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433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4" name="부제목 4">
            <a:extLst>
              <a:ext uri="{FF2B5EF4-FFF2-40B4-BE49-F238E27FC236}">
                <a16:creationId xmlns:a16="http://schemas.microsoft.com/office/drawing/2014/main" id="{53B9E706-1E3D-409B-B224-CEECF973B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Translation Dataset : Back-Translation</a:t>
            </a:r>
          </a:p>
          <a:p>
            <a:pPr algn="l"/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ko-KR" altLang="en-US" sz="1600" b="1" u="sng" dirty="0"/>
              <a:t>도메인에 대한 실험</a:t>
            </a:r>
            <a:endParaRPr lang="en-US" altLang="ko-KR" sz="1600" dirty="0"/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1. </a:t>
            </a:r>
            <a:r>
              <a:rPr lang="ko-KR" altLang="en-US" sz="1600" dirty="0"/>
              <a:t>실제 데이터셋</a:t>
            </a:r>
            <a:r>
              <a:rPr lang="en-US" altLang="ko-KR" sz="1600" dirty="0"/>
              <a:t>, BT(</a:t>
            </a:r>
            <a:r>
              <a:rPr lang="ko-KR" altLang="en-US" sz="1600" dirty="0"/>
              <a:t>일반</a:t>
            </a:r>
            <a:r>
              <a:rPr lang="en-US" altLang="ko-KR" sz="1600" dirty="0"/>
              <a:t>)</a:t>
            </a:r>
            <a:r>
              <a:rPr lang="ko-KR" altLang="en-US" sz="1600" dirty="0"/>
              <a:t>데이터셋</a:t>
            </a:r>
            <a:r>
              <a:rPr lang="en-US" altLang="ko-KR" sz="1600" dirty="0"/>
              <a:t>, BT(</a:t>
            </a:r>
            <a:r>
              <a:rPr lang="ko-KR" altLang="en-US" sz="1600" dirty="0"/>
              <a:t>뉴스</a:t>
            </a:r>
            <a:r>
              <a:rPr lang="en-US" altLang="ko-KR" sz="1600" dirty="0"/>
              <a:t>)</a:t>
            </a:r>
            <a:r>
              <a:rPr lang="ko-KR" altLang="en-US" sz="1600" dirty="0"/>
              <a:t>데이터셋</a:t>
            </a:r>
            <a:endParaRPr lang="en-US" altLang="ko-KR" sz="1600" dirty="0"/>
          </a:p>
          <a:p>
            <a:pPr lvl="1" algn="l"/>
            <a:endParaRPr lang="en-US" altLang="ko-KR" sz="12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2. </a:t>
            </a:r>
            <a:r>
              <a:rPr lang="ko-KR" altLang="en-US" sz="1600" dirty="0"/>
              <a:t>뉴스 데이터에 테스트 했을 경우에는 </a:t>
            </a:r>
            <a:r>
              <a:rPr lang="ko-KR" altLang="en-US" sz="1600" b="1" u="sng" dirty="0"/>
              <a:t>실제 </a:t>
            </a:r>
            <a:r>
              <a:rPr lang="en-US" altLang="ko-KR" sz="1600" b="1" u="sng" dirty="0"/>
              <a:t>= </a:t>
            </a:r>
            <a:r>
              <a:rPr lang="ko-KR" altLang="en-US" sz="1600" b="1" u="sng" dirty="0"/>
              <a:t>뉴스</a:t>
            </a:r>
            <a:r>
              <a:rPr lang="en-US" altLang="ko-KR" sz="1600" b="1" u="sng" dirty="0"/>
              <a:t>BT &gt; </a:t>
            </a:r>
            <a:r>
              <a:rPr lang="ko-KR" altLang="en-US" sz="1600" b="1" u="sng" dirty="0"/>
              <a:t>일반 </a:t>
            </a:r>
            <a:r>
              <a:rPr lang="en-US" altLang="ko-KR" sz="1600" b="1" u="sng" dirty="0"/>
              <a:t>BT</a:t>
            </a:r>
          </a:p>
          <a:p>
            <a:pPr marL="342900" indent="-342900" algn="l">
              <a:buFontTx/>
              <a:buChar char="-"/>
            </a:pPr>
            <a:endParaRPr lang="en-US" altLang="ko-KR" sz="1600" b="1" u="sng" dirty="0"/>
          </a:p>
        </p:txBody>
      </p:sp>
      <p:pic>
        <p:nvPicPr>
          <p:cNvPr id="132098" name="Picture 2">
            <a:extLst>
              <a:ext uri="{FF2B5EF4-FFF2-40B4-BE49-F238E27FC236}">
                <a16:creationId xmlns:a16="http://schemas.microsoft.com/office/drawing/2014/main" id="{B3CDCAE7-E2F9-4C92-BD91-9AB1A7D46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7" r="27819"/>
          <a:stretch/>
        </p:blipFill>
        <p:spPr bwMode="auto">
          <a:xfrm>
            <a:off x="7605688" y="1921987"/>
            <a:ext cx="4105374" cy="403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6A70D55-5F1B-4D10-B0BA-AEE3C318F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5625C9-F503-48CA-8119-AB4B221EDCC8}"/>
              </a:ext>
            </a:extLst>
          </p:cNvPr>
          <p:cNvSpPr txBox="1"/>
          <p:nvPr/>
        </p:nvSpPr>
        <p:spPr>
          <a:xfrm>
            <a:off x="7217228" y="63698"/>
            <a:ext cx="48574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https://dev-sngwn.github.io/2020-01-07-back-translation/</a:t>
            </a:r>
          </a:p>
        </p:txBody>
      </p:sp>
    </p:spTree>
    <p:extLst>
      <p:ext uri="{BB962C8B-B14F-4D97-AF65-F5344CB8AC3E}">
        <p14:creationId xmlns:p14="http://schemas.microsoft.com/office/powerpoint/2010/main" val="3847099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4" name="부제목 4">
            <a:extLst>
              <a:ext uri="{FF2B5EF4-FFF2-40B4-BE49-F238E27FC236}">
                <a16:creationId xmlns:a16="http://schemas.microsoft.com/office/drawing/2014/main" id="{53B9E706-1E3D-409B-B224-CEECF973B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Translation Dataset : Back-Translation</a:t>
            </a:r>
          </a:p>
          <a:p>
            <a:pPr algn="l"/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ko-KR" altLang="en-US" sz="1600" b="1" u="sng" dirty="0"/>
              <a:t>도메인에 대한 실험</a:t>
            </a:r>
            <a:endParaRPr lang="en-US" altLang="ko-KR" sz="1600" dirty="0"/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1. </a:t>
            </a:r>
            <a:r>
              <a:rPr lang="ko-KR" altLang="en-US" sz="1600" dirty="0"/>
              <a:t>실제 데이터셋</a:t>
            </a:r>
            <a:r>
              <a:rPr lang="en-US" altLang="ko-KR" sz="1600" dirty="0"/>
              <a:t>, BT(</a:t>
            </a:r>
            <a:r>
              <a:rPr lang="ko-KR" altLang="en-US" sz="1600" dirty="0"/>
              <a:t>일반</a:t>
            </a:r>
            <a:r>
              <a:rPr lang="en-US" altLang="ko-KR" sz="1600" dirty="0"/>
              <a:t>)</a:t>
            </a:r>
            <a:r>
              <a:rPr lang="ko-KR" altLang="en-US" sz="1600" dirty="0"/>
              <a:t>데이터셋</a:t>
            </a:r>
            <a:r>
              <a:rPr lang="en-US" altLang="ko-KR" sz="1600" dirty="0"/>
              <a:t>, BT(</a:t>
            </a:r>
            <a:r>
              <a:rPr lang="ko-KR" altLang="en-US" sz="1600" dirty="0"/>
              <a:t>뉴스</a:t>
            </a:r>
            <a:r>
              <a:rPr lang="en-US" altLang="ko-KR" sz="1600" dirty="0"/>
              <a:t>)</a:t>
            </a:r>
            <a:r>
              <a:rPr lang="ko-KR" altLang="en-US" sz="1600" dirty="0"/>
              <a:t>데이터셋</a:t>
            </a:r>
            <a:endParaRPr lang="en-US" altLang="ko-KR" sz="1600" dirty="0"/>
          </a:p>
          <a:p>
            <a:pPr lvl="1" algn="l"/>
            <a:endParaRPr lang="en-US" altLang="ko-KR" sz="12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2. </a:t>
            </a:r>
            <a:r>
              <a:rPr lang="ko-KR" altLang="en-US" sz="1600" dirty="0"/>
              <a:t>일반 데이터에 테스트 했을 경우에는 </a:t>
            </a:r>
            <a:r>
              <a:rPr lang="ko-KR" altLang="en-US" sz="1600" b="1" u="sng" dirty="0"/>
              <a:t>실제 </a:t>
            </a:r>
            <a:r>
              <a:rPr lang="en-US" altLang="ko-KR" sz="1600" b="1" u="sng" dirty="0"/>
              <a:t>&gt; </a:t>
            </a:r>
            <a:r>
              <a:rPr lang="ko-KR" altLang="en-US" sz="1600" b="1" u="sng" dirty="0"/>
              <a:t>일반</a:t>
            </a:r>
            <a:r>
              <a:rPr lang="en-US" altLang="ko-KR" sz="1600" b="1" u="sng" dirty="0"/>
              <a:t>BT &gt;&gt;&gt; </a:t>
            </a:r>
            <a:r>
              <a:rPr lang="ko-KR" altLang="en-US" sz="1600" b="1" u="sng" dirty="0"/>
              <a:t>뉴스 </a:t>
            </a:r>
            <a:r>
              <a:rPr lang="en-US" altLang="ko-KR" sz="1600" b="1" u="sng" dirty="0"/>
              <a:t>BT</a:t>
            </a:r>
          </a:p>
          <a:p>
            <a:pPr marL="800100" lvl="1" indent="-342900" algn="l">
              <a:buFontTx/>
              <a:buChar char="-"/>
            </a:pPr>
            <a:r>
              <a:rPr lang="ko-KR" altLang="en-US" sz="1600" dirty="0"/>
              <a:t>재밌는 건 실제 </a:t>
            </a:r>
            <a:r>
              <a:rPr lang="ko-KR" altLang="en-US" sz="1600" dirty="0" err="1"/>
              <a:t>데이터랑</a:t>
            </a:r>
            <a:r>
              <a:rPr lang="ko-KR" altLang="en-US" sz="1600" dirty="0"/>
              <a:t> 일반</a:t>
            </a:r>
            <a:r>
              <a:rPr lang="en-US" altLang="ko-KR" sz="1600" dirty="0"/>
              <a:t>BT </a:t>
            </a:r>
            <a:r>
              <a:rPr lang="ko-KR" altLang="en-US" sz="1600" dirty="0" err="1"/>
              <a:t>데이터랑</a:t>
            </a:r>
            <a:r>
              <a:rPr lang="ko-KR" altLang="en-US" sz="1600" dirty="0"/>
              <a:t> 별로 성능차이가 안 남</a:t>
            </a:r>
            <a:endParaRPr lang="en-US" altLang="ko-KR" sz="1600" dirty="0"/>
          </a:p>
          <a:p>
            <a:pPr marL="800100" lvl="1" indent="-342900" algn="l">
              <a:buFontTx/>
              <a:buChar char="-"/>
            </a:pPr>
            <a:r>
              <a:rPr lang="ko-KR" altLang="en-US" sz="1600" dirty="0"/>
              <a:t>데이터 구하기 어려우면 차라리 </a:t>
            </a:r>
            <a:r>
              <a:rPr lang="en-US" altLang="ko-KR" sz="1600" dirty="0"/>
              <a:t>BT</a:t>
            </a:r>
            <a:r>
              <a:rPr lang="ko-KR" altLang="en-US" sz="1600" dirty="0"/>
              <a:t>로 데이터를 만드는 게 낫다</a:t>
            </a:r>
            <a:r>
              <a:rPr lang="en-US" altLang="ko-KR" sz="1600" dirty="0"/>
              <a:t>.</a:t>
            </a:r>
          </a:p>
          <a:p>
            <a:pPr algn="l"/>
            <a:endParaRPr lang="en-US" altLang="ko-KR" sz="1600" b="1" u="sng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F76CCB9-68F8-40DA-B9DD-547A19DFB9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3" r="28105"/>
          <a:stretch/>
        </p:blipFill>
        <p:spPr bwMode="auto">
          <a:xfrm>
            <a:off x="7647180" y="2130069"/>
            <a:ext cx="3640128" cy="358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8BC5D7-5D5C-4117-A5E3-00FB4E93D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4CB54B-B894-474F-88D0-E683B0F8D55E}"/>
              </a:ext>
            </a:extLst>
          </p:cNvPr>
          <p:cNvSpPr txBox="1"/>
          <p:nvPr/>
        </p:nvSpPr>
        <p:spPr>
          <a:xfrm>
            <a:off x="7217228" y="63698"/>
            <a:ext cx="48574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https://dev-sngwn.github.io/2020-01-07-back-translation/</a:t>
            </a:r>
          </a:p>
        </p:txBody>
      </p:sp>
    </p:spTree>
    <p:extLst>
      <p:ext uri="{BB962C8B-B14F-4D97-AF65-F5344CB8AC3E}">
        <p14:creationId xmlns:p14="http://schemas.microsoft.com/office/powerpoint/2010/main" val="1365510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4" name="부제목 4">
            <a:extLst>
              <a:ext uri="{FF2B5EF4-FFF2-40B4-BE49-F238E27FC236}">
                <a16:creationId xmlns:a16="http://schemas.microsoft.com/office/drawing/2014/main" id="{53B9E706-1E3D-409B-B224-CEECF973B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Translation Dataset : Bleu Align</a:t>
            </a:r>
          </a:p>
          <a:p>
            <a:pPr algn="l"/>
            <a:endParaRPr lang="en-US" altLang="ko-KR" sz="1600" dirty="0"/>
          </a:p>
          <a:p>
            <a:pPr algn="l"/>
            <a:r>
              <a:rPr lang="ko-KR" altLang="en-US" sz="1600" b="1" dirty="0"/>
              <a:t>병렬 데이터는 많은데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문장 단위 </a:t>
            </a:r>
            <a:r>
              <a:rPr lang="en-US" altLang="ko-KR" sz="1600" b="1" dirty="0"/>
              <a:t>Align</a:t>
            </a:r>
            <a:r>
              <a:rPr lang="ko-KR" altLang="en-US" sz="1600" b="1" dirty="0"/>
              <a:t>이 안되어 있는 경우가 많다</a:t>
            </a:r>
            <a:r>
              <a:rPr lang="en-US" altLang="ko-KR" sz="1600" b="1" dirty="0"/>
              <a:t>.</a:t>
            </a:r>
          </a:p>
          <a:p>
            <a:pPr marL="285750" indent="-285750" algn="l">
              <a:buFontTx/>
              <a:buChar char="-"/>
            </a:pPr>
            <a:r>
              <a:rPr lang="ko-KR" altLang="en-US" sz="1600" dirty="0"/>
              <a:t>가령 </a:t>
            </a:r>
            <a:r>
              <a:rPr lang="ko-KR" altLang="en-US" sz="1600" dirty="0" err="1"/>
              <a:t>우리한테</a:t>
            </a:r>
            <a:r>
              <a:rPr lang="ko-KR" altLang="en-US" sz="1600" dirty="0"/>
              <a:t> 영어 위키피디아</a:t>
            </a:r>
            <a:r>
              <a:rPr lang="en-US" altLang="ko-KR" sz="1600" dirty="0"/>
              <a:t>, </a:t>
            </a:r>
            <a:r>
              <a:rPr lang="ko-KR" altLang="en-US" sz="1600" dirty="0"/>
              <a:t>한국어 위키피디아가 있다고 해보자</a:t>
            </a:r>
            <a:r>
              <a:rPr lang="en-US" altLang="ko-KR" sz="1600" dirty="0"/>
              <a:t>.</a:t>
            </a:r>
          </a:p>
          <a:p>
            <a:pPr marL="285750" indent="-285750" algn="l">
              <a:buFontTx/>
              <a:buChar char="-"/>
            </a:pPr>
            <a:r>
              <a:rPr lang="ko-KR" altLang="en-US" sz="1600" dirty="0"/>
              <a:t>같은 페이지라면 어느정도는 내용이 비슷할 것이다</a:t>
            </a:r>
            <a:r>
              <a:rPr lang="en-US" altLang="ko-KR" sz="1600" dirty="0"/>
              <a:t>.</a:t>
            </a:r>
          </a:p>
          <a:p>
            <a:pPr marL="285750" indent="-285750" algn="l">
              <a:buFontTx/>
              <a:buChar char="-"/>
            </a:pPr>
            <a:r>
              <a:rPr lang="ko-KR" altLang="en-US" sz="1600" dirty="0"/>
              <a:t>그런데 학습을 하려면 아래처럼 예쁘게 문장 단위로 번역 쌍이 맞춰져 있어야 한다</a:t>
            </a:r>
            <a:r>
              <a:rPr lang="en-US" altLang="ko-KR" sz="1600" dirty="0"/>
              <a:t>.</a:t>
            </a:r>
          </a:p>
        </p:txBody>
      </p:sp>
      <p:pic>
        <p:nvPicPr>
          <p:cNvPr id="5" name="Picture 4" descr="Europarl English-German Machine Translation Dataset V7 | Wolfram Data  Repository">
            <a:extLst>
              <a:ext uri="{FF2B5EF4-FFF2-40B4-BE49-F238E27FC236}">
                <a16:creationId xmlns:a16="http://schemas.microsoft.com/office/drawing/2014/main" id="{51798924-CE08-4D2D-B4C4-78781DA8E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56" y="3902219"/>
            <a:ext cx="10919087" cy="225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389E754-D9C8-4B96-956F-CF5317CE9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858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4" name="부제목 4">
            <a:extLst>
              <a:ext uri="{FF2B5EF4-FFF2-40B4-BE49-F238E27FC236}">
                <a16:creationId xmlns:a16="http://schemas.microsoft.com/office/drawing/2014/main" id="{53B9E706-1E3D-409B-B224-CEECF973B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Translation Dataset : Bleu Align</a:t>
            </a:r>
          </a:p>
          <a:p>
            <a:pPr algn="l"/>
            <a:endParaRPr lang="en-US" altLang="ko-KR" sz="1600" dirty="0"/>
          </a:p>
          <a:p>
            <a:pPr algn="l"/>
            <a:r>
              <a:rPr lang="en-US" altLang="ko-KR" sz="1600" b="1" dirty="0"/>
              <a:t>Bleu Align : BLEU </a:t>
            </a:r>
            <a:r>
              <a:rPr lang="ko-KR" altLang="en-US" sz="1600" b="1" dirty="0"/>
              <a:t>스코어를 이용해서 문장 쌍을 </a:t>
            </a:r>
            <a:r>
              <a:rPr lang="en-US" altLang="ko-KR" sz="1600" b="1" dirty="0"/>
              <a:t>Align </a:t>
            </a:r>
            <a:r>
              <a:rPr lang="ko-KR" altLang="en-US" sz="1600" b="1" dirty="0"/>
              <a:t>시켜보자</a:t>
            </a:r>
            <a:r>
              <a:rPr lang="en-US" altLang="ko-KR" sz="1600" b="1" dirty="0"/>
              <a:t>.</a:t>
            </a:r>
            <a:r>
              <a:rPr lang="ko-KR" altLang="en-US" sz="1600" b="1" dirty="0"/>
              <a:t> </a:t>
            </a:r>
            <a:endParaRPr lang="en-US" altLang="ko-KR" sz="1600" b="1" dirty="0"/>
          </a:p>
          <a:p>
            <a:pPr marL="285750" indent="-285750" algn="l">
              <a:buFontTx/>
              <a:buChar char="-"/>
            </a:pPr>
            <a:endParaRPr lang="en-US" altLang="ko-KR" sz="1600" dirty="0"/>
          </a:p>
          <a:p>
            <a:pPr marL="285750" indent="-285750" algn="l">
              <a:buFontTx/>
              <a:buChar char="-"/>
            </a:pPr>
            <a:endParaRPr lang="en-US" altLang="ko-KR" sz="1600" dirty="0"/>
          </a:p>
          <a:p>
            <a:pPr marL="285750" indent="-285750" algn="l">
              <a:buFontTx/>
              <a:buChar char="-"/>
            </a:pPr>
            <a:r>
              <a:rPr lang="en-US" altLang="ko-KR" sz="1600" dirty="0"/>
              <a:t>1. Align </a:t>
            </a:r>
            <a:r>
              <a:rPr lang="ko-KR" altLang="en-US" sz="1600" dirty="0"/>
              <a:t>되어있지 않은 </a:t>
            </a:r>
            <a:r>
              <a:rPr lang="en-US" altLang="ko-KR" sz="1600" b="1" u="sng" dirty="0"/>
              <a:t>SRC, TGT </a:t>
            </a:r>
            <a:r>
              <a:rPr lang="ko-KR" altLang="en-US" sz="1600" b="1" u="sng" dirty="0"/>
              <a:t>둘 중 하나를 번역</a:t>
            </a:r>
            <a:r>
              <a:rPr lang="ko-KR" altLang="en-US" sz="1600" dirty="0"/>
              <a:t>한다</a:t>
            </a:r>
            <a:r>
              <a:rPr lang="en-US" altLang="ko-KR" sz="1600" dirty="0"/>
              <a:t>.</a:t>
            </a:r>
          </a:p>
          <a:p>
            <a:pPr marL="285750" indent="-285750" algn="l">
              <a:buFontTx/>
              <a:buChar char="-"/>
            </a:pPr>
            <a:endParaRPr lang="en-US" altLang="ko-KR" sz="1600" dirty="0"/>
          </a:p>
          <a:p>
            <a:pPr marL="285750" indent="-285750" algn="l">
              <a:buFontTx/>
              <a:buChar char="-"/>
            </a:pPr>
            <a:r>
              <a:rPr lang="en-US" altLang="ko-KR" sz="1600" dirty="0"/>
              <a:t>2. </a:t>
            </a:r>
            <a:r>
              <a:rPr lang="ko-KR" altLang="en-US" sz="1600" dirty="0"/>
              <a:t>번역된 데이터와 같은 언어의 데이터를 문장 단위로 </a:t>
            </a:r>
            <a:endParaRPr lang="en-US" altLang="ko-KR" sz="1600" dirty="0"/>
          </a:p>
          <a:p>
            <a:pPr algn="l"/>
            <a:r>
              <a:rPr lang="ko-KR" altLang="en-US" sz="1600" dirty="0"/>
              <a:t>    비교해서</a:t>
            </a:r>
            <a:r>
              <a:rPr lang="en-US" altLang="ko-KR" sz="1600" dirty="0"/>
              <a:t> BLEU score</a:t>
            </a:r>
            <a:r>
              <a:rPr lang="ko-KR" altLang="en-US" sz="1600" dirty="0"/>
              <a:t>가 높은 문장쌍을 찾는다</a:t>
            </a:r>
            <a:r>
              <a:rPr lang="en-US" altLang="ko-KR" sz="1600" dirty="0"/>
              <a:t>.</a:t>
            </a:r>
          </a:p>
          <a:p>
            <a:pPr marL="285750" indent="-285750" algn="l">
              <a:buFontTx/>
              <a:buChar char="-"/>
            </a:pPr>
            <a:endParaRPr lang="en-US" altLang="ko-KR" sz="1600" dirty="0"/>
          </a:p>
          <a:p>
            <a:pPr marL="285750" indent="-285750" algn="l">
              <a:buFontTx/>
              <a:buChar char="-"/>
            </a:pPr>
            <a:r>
              <a:rPr lang="en-US" altLang="ko-KR" sz="1600" dirty="0"/>
              <a:t>3. </a:t>
            </a:r>
            <a:r>
              <a:rPr lang="ko-KR" altLang="en-US" sz="1600" dirty="0"/>
              <a:t>매칭된 문장쌍을 번역하지 않은 언어와 매칭한다</a:t>
            </a:r>
            <a:r>
              <a:rPr lang="en-US" altLang="ko-KR" sz="1600" dirty="0"/>
              <a:t>.</a:t>
            </a:r>
          </a:p>
          <a:p>
            <a:pPr marL="285750" indent="-285750" algn="l">
              <a:buFontTx/>
              <a:buChar char="-"/>
            </a:pPr>
            <a:endParaRPr lang="en-US" altLang="ko-KR" sz="1600" dirty="0"/>
          </a:p>
          <a:p>
            <a:pPr marL="285750" indent="-285750" algn="l">
              <a:buFontTx/>
              <a:buChar char="-"/>
            </a:pPr>
            <a:r>
              <a:rPr lang="en-US" altLang="ko-KR" sz="1600" i="1" dirty="0"/>
              <a:t>Bleu score</a:t>
            </a:r>
            <a:r>
              <a:rPr lang="ko-KR" altLang="en-US" sz="1600" i="1" dirty="0"/>
              <a:t>란</a:t>
            </a:r>
            <a:r>
              <a:rPr lang="en-US" altLang="ko-KR" sz="1600" i="1" dirty="0"/>
              <a:t>? : </a:t>
            </a:r>
            <a:r>
              <a:rPr lang="ko-KR" altLang="en-US" sz="1600" i="1" dirty="0"/>
              <a:t>간단하게 문장과 문장 간의 </a:t>
            </a:r>
            <a:r>
              <a:rPr lang="en-US" altLang="ko-KR" sz="1600" i="1" dirty="0"/>
              <a:t>Overlap</a:t>
            </a:r>
            <a:r>
              <a:rPr lang="ko-KR" altLang="en-US" sz="1600" i="1" dirty="0"/>
              <a:t>이 </a:t>
            </a:r>
            <a:endParaRPr lang="en-US" altLang="ko-KR" sz="1600" i="1" dirty="0"/>
          </a:p>
          <a:p>
            <a:pPr algn="l"/>
            <a:r>
              <a:rPr lang="en-US" altLang="ko-KR" sz="1600" i="1" dirty="0"/>
              <a:t>    </a:t>
            </a:r>
            <a:r>
              <a:rPr lang="ko-KR" altLang="en-US" sz="1600" i="1" dirty="0"/>
              <a:t>얼마나 많이 발생하는지를 나타내는 수치로</a:t>
            </a:r>
            <a:r>
              <a:rPr lang="en-US" altLang="ko-KR" sz="1600" i="1" dirty="0"/>
              <a:t>,</a:t>
            </a:r>
          </a:p>
          <a:p>
            <a:pPr algn="l"/>
            <a:r>
              <a:rPr lang="en-US" altLang="ko-KR" sz="1600" i="1" dirty="0"/>
              <a:t>    </a:t>
            </a:r>
            <a:r>
              <a:rPr lang="ko-KR" altLang="en-US" sz="1600" i="1" dirty="0"/>
              <a:t>가장 합리적인 번역 평가 지표로 널리 사용되는 중</a:t>
            </a:r>
            <a:r>
              <a:rPr lang="en-US" altLang="ko-KR" sz="1600" i="1" dirty="0"/>
              <a:t>…</a:t>
            </a:r>
          </a:p>
          <a:p>
            <a:pPr marL="285750" indent="-285750" algn="l">
              <a:buFontTx/>
              <a:buChar char="-"/>
            </a:pPr>
            <a:endParaRPr lang="en-US" altLang="ko-KR" sz="1600" dirty="0"/>
          </a:p>
          <a:p>
            <a:pPr marL="285750" indent="-285750" algn="l">
              <a:buFontTx/>
              <a:buChar char="-"/>
            </a:pPr>
            <a:endParaRPr lang="en-US" altLang="ko-KR" sz="1600" dirty="0"/>
          </a:p>
          <a:p>
            <a:pPr marL="285750" indent="-285750" algn="l">
              <a:buFontTx/>
              <a:buChar char="-"/>
            </a:pPr>
            <a:endParaRPr lang="en-US" altLang="ko-KR" sz="1600" dirty="0"/>
          </a:p>
          <a:p>
            <a:pPr algn="l"/>
            <a:endParaRPr lang="en-US" altLang="ko-KR" sz="1600" b="1" dirty="0"/>
          </a:p>
          <a:p>
            <a:pPr marL="285750" indent="-285750" algn="l">
              <a:buFontTx/>
              <a:buChar char="-"/>
            </a:pPr>
            <a:endParaRPr lang="en-US" altLang="ko-KR" sz="1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9853A0A-98A7-4483-A2E4-B1748134F4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9" r="5086"/>
          <a:stretch/>
        </p:blipFill>
        <p:spPr>
          <a:xfrm>
            <a:off x="6448216" y="1975148"/>
            <a:ext cx="5743784" cy="4109438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C85F36A-5949-4654-B0DD-D9C549D11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37E6A1-C401-44AC-9230-CBC828A296F1}"/>
              </a:ext>
            </a:extLst>
          </p:cNvPr>
          <p:cNvSpPr txBox="1"/>
          <p:nvPr/>
        </p:nvSpPr>
        <p:spPr>
          <a:xfrm>
            <a:off x="8976666" y="26852"/>
            <a:ext cx="32153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https://tech.kakaoenterprise.com/50</a:t>
            </a:r>
          </a:p>
        </p:txBody>
      </p:sp>
    </p:spTree>
    <p:extLst>
      <p:ext uri="{BB962C8B-B14F-4D97-AF65-F5344CB8AC3E}">
        <p14:creationId xmlns:p14="http://schemas.microsoft.com/office/powerpoint/2010/main" val="4267538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4" name="부제목 4">
            <a:extLst>
              <a:ext uri="{FF2B5EF4-FFF2-40B4-BE49-F238E27FC236}">
                <a16:creationId xmlns:a16="http://schemas.microsoft.com/office/drawing/2014/main" id="{53B9E706-1E3D-409B-B224-CEECF973B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Translation Dataset : Bleu Align</a:t>
            </a:r>
          </a:p>
          <a:p>
            <a:pPr algn="l"/>
            <a:endParaRPr lang="en-US" altLang="ko-KR" sz="1600" dirty="0"/>
          </a:p>
          <a:p>
            <a:pPr algn="l"/>
            <a:r>
              <a:rPr lang="en-US" altLang="ko-KR" sz="1600" b="1" dirty="0"/>
              <a:t>Bleu Align : BLEU </a:t>
            </a:r>
            <a:r>
              <a:rPr lang="ko-KR" altLang="en-US" sz="1600" b="1" dirty="0"/>
              <a:t>스코어를 이용해서 문장 쌍을 </a:t>
            </a:r>
            <a:r>
              <a:rPr lang="en-US" altLang="ko-KR" sz="1600" b="1" dirty="0"/>
              <a:t>Align </a:t>
            </a:r>
            <a:r>
              <a:rPr lang="ko-KR" altLang="en-US" sz="1600" b="1" dirty="0"/>
              <a:t>시켜보자</a:t>
            </a:r>
            <a:r>
              <a:rPr lang="en-US" altLang="ko-KR" sz="1600" b="1" dirty="0"/>
              <a:t>.</a:t>
            </a:r>
            <a:r>
              <a:rPr lang="ko-KR" altLang="en-US" sz="1600" b="1" dirty="0"/>
              <a:t> </a:t>
            </a:r>
            <a:endParaRPr lang="en-US" altLang="ko-KR" sz="1600" dirty="0"/>
          </a:p>
          <a:p>
            <a:pPr marL="285750" indent="-285750" algn="l">
              <a:buFontTx/>
              <a:buChar char="-"/>
            </a:pPr>
            <a:r>
              <a:rPr lang="ko-KR" altLang="en-US" sz="1600" dirty="0"/>
              <a:t>실제로 카카오 번역기가 이와 같이 데이터를 수집했다고 한다</a:t>
            </a:r>
            <a:r>
              <a:rPr lang="en-US" altLang="ko-KR" sz="1600" dirty="0"/>
              <a:t>.</a:t>
            </a:r>
          </a:p>
          <a:p>
            <a:pPr marL="285750" indent="-285750" algn="l">
              <a:buFontTx/>
              <a:buChar char="-"/>
            </a:pPr>
            <a:endParaRPr lang="en-US" altLang="ko-KR" sz="1600" dirty="0"/>
          </a:p>
          <a:p>
            <a:pPr marL="285750" indent="-285750" algn="l">
              <a:buFontTx/>
              <a:buChar char="-"/>
            </a:pPr>
            <a:endParaRPr lang="en-US" altLang="ko-KR" sz="1600" dirty="0"/>
          </a:p>
          <a:p>
            <a:pPr algn="l"/>
            <a:endParaRPr lang="en-US" altLang="ko-KR" sz="1600" b="1" dirty="0"/>
          </a:p>
          <a:p>
            <a:pPr marL="285750" indent="-285750" algn="l">
              <a:buFontTx/>
              <a:buChar char="-"/>
            </a:pPr>
            <a:endParaRPr lang="en-US" altLang="ko-KR" sz="1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9853A0A-98A7-4483-A2E4-B1748134F4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9" r="5086"/>
          <a:stretch/>
        </p:blipFill>
        <p:spPr>
          <a:xfrm>
            <a:off x="3002377" y="2857233"/>
            <a:ext cx="6187246" cy="394881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C45FAC5-4FCB-4B4E-87B4-72E6540A0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F87A49-D047-4D1F-9CE2-2641B8FB4667}"/>
              </a:ext>
            </a:extLst>
          </p:cNvPr>
          <p:cNvSpPr txBox="1"/>
          <p:nvPr/>
        </p:nvSpPr>
        <p:spPr>
          <a:xfrm>
            <a:off x="8976666" y="26852"/>
            <a:ext cx="32153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https://tech.kakaoenterprise.com/50</a:t>
            </a:r>
          </a:p>
        </p:txBody>
      </p:sp>
    </p:spTree>
    <p:extLst>
      <p:ext uri="{BB962C8B-B14F-4D97-AF65-F5344CB8AC3E}">
        <p14:creationId xmlns:p14="http://schemas.microsoft.com/office/powerpoint/2010/main" val="1855408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4" name="부제목 4">
            <a:extLst>
              <a:ext uri="{FF2B5EF4-FFF2-40B4-BE49-F238E27FC236}">
                <a16:creationId xmlns:a16="http://schemas.microsoft.com/office/drawing/2014/main" id="{53B9E706-1E3D-409B-B224-CEECF973B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Translation Dataset : Bleu Align</a:t>
            </a:r>
          </a:p>
          <a:p>
            <a:pPr algn="l"/>
            <a:endParaRPr lang="en-US" altLang="ko-KR" sz="1600" dirty="0"/>
          </a:p>
          <a:p>
            <a:pPr algn="l"/>
            <a:r>
              <a:rPr lang="en-US" altLang="ko-KR" sz="1600" b="1" dirty="0" err="1"/>
              <a:t>ABleu</a:t>
            </a:r>
            <a:r>
              <a:rPr lang="en-US" altLang="ko-KR" sz="1600" b="1" dirty="0"/>
              <a:t> Align : </a:t>
            </a:r>
            <a:r>
              <a:rPr lang="ko-KR" altLang="en-US" sz="1600" b="1" dirty="0"/>
              <a:t>워드 </a:t>
            </a:r>
            <a:r>
              <a:rPr lang="ko-KR" altLang="en-US" sz="1600" b="1" dirty="0" err="1"/>
              <a:t>임베딩을</a:t>
            </a:r>
            <a:r>
              <a:rPr lang="ko-KR" altLang="en-US" sz="1600" b="1" dirty="0"/>
              <a:t> 활용해서 문장 쌍을 </a:t>
            </a:r>
            <a:r>
              <a:rPr lang="en-US" altLang="ko-KR" sz="1600" b="1" dirty="0"/>
              <a:t>Align </a:t>
            </a:r>
            <a:r>
              <a:rPr lang="ko-KR" altLang="en-US" sz="1600" b="1" dirty="0"/>
              <a:t>시켜보자</a:t>
            </a:r>
            <a:r>
              <a:rPr lang="en-US" altLang="ko-KR" sz="1600" b="1" dirty="0"/>
              <a:t>.</a:t>
            </a:r>
            <a:r>
              <a:rPr lang="ko-KR" altLang="en-US" sz="1600" b="1" dirty="0"/>
              <a:t> </a:t>
            </a:r>
            <a:endParaRPr lang="en-US" altLang="ko-KR" sz="1600" dirty="0"/>
          </a:p>
          <a:p>
            <a:pPr marL="285750" indent="-285750" algn="l">
              <a:buFontTx/>
              <a:buChar char="-"/>
            </a:pPr>
            <a:r>
              <a:rPr lang="ko-KR" altLang="en-US" sz="1600" dirty="0"/>
              <a:t>기존 </a:t>
            </a:r>
            <a:r>
              <a:rPr lang="en-US" altLang="ko-KR" sz="1600" dirty="0"/>
              <a:t>Bleu Align</a:t>
            </a:r>
            <a:r>
              <a:rPr lang="ko-KR" altLang="en-US" sz="1600" dirty="0"/>
              <a:t>은 조금 문제가 있다</a:t>
            </a:r>
            <a:r>
              <a:rPr lang="en-US" altLang="ko-KR" sz="1600" dirty="0"/>
              <a:t>. </a:t>
            </a:r>
            <a:r>
              <a:rPr lang="ko-KR" altLang="en-US" sz="1600" dirty="0"/>
              <a:t>가령 </a:t>
            </a:r>
            <a:r>
              <a:rPr lang="en-US" altLang="ko-KR" sz="1600" dirty="0"/>
              <a:t>“</a:t>
            </a:r>
            <a:r>
              <a:rPr lang="ko-KR" altLang="en-US" sz="1600" dirty="0"/>
              <a:t>예쁘다</a:t>
            </a:r>
            <a:r>
              <a:rPr lang="en-US" altLang="ko-KR" sz="1600" dirty="0"/>
              <a:t>”</a:t>
            </a:r>
            <a:r>
              <a:rPr lang="ko-KR" altLang="en-US" sz="1600" dirty="0"/>
              <a:t>와 </a:t>
            </a:r>
            <a:r>
              <a:rPr lang="en-US" altLang="ko-KR" sz="1600" dirty="0"/>
              <a:t>“</a:t>
            </a:r>
            <a:r>
              <a:rPr lang="ko-KR" altLang="en-US" sz="1600" dirty="0" err="1"/>
              <a:t>이쁘다</a:t>
            </a:r>
            <a:r>
              <a:rPr lang="en-US" altLang="ko-KR" sz="1600" dirty="0"/>
              <a:t>＂</a:t>
            </a:r>
            <a:r>
              <a:rPr lang="ko-KR" altLang="en-US" sz="1600" dirty="0"/>
              <a:t>는 사실상 같은 말이지만</a:t>
            </a:r>
            <a:r>
              <a:rPr lang="en-US" altLang="ko-KR" sz="1600" dirty="0"/>
              <a:t>, </a:t>
            </a:r>
            <a:r>
              <a:rPr lang="ko-KR" altLang="en-US" sz="1600" dirty="0"/>
              <a:t>서로 다른 토큰이기 때문에 </a:t>
            </a:r>
            <a:r>
              <a:rPr lang="en-US" altLang="ko-KR" sz="1600" dirty="0"/>
              <a:t>Bleu score </a:t>
            </a:r>
            <a:r>
              <a:rPr lang="ko-KR" altLang="en-US" sz="1600" dirty="0"/>
              <a:t>계산시는 오버랩으로 계산되지 않는다</a:t>
            </a:r>
            <a:r>
              <a:rPr lang="en-US" altLang="ko-KR" sz="1600" dirty="0"/>
              <a:t>.</a:t>
            </a:r>
          </a:p>
          <a:p>
            <a:pPr marL="285750" indent="-285750" algn="l">
              <a:buFontTx/>
              <a:buChar char="-"/>
            </a:pPr>
            <a:endParaRPr lang="en-US" altLang="ko-KR" sz="1600" dirty="0"/>
          </a:p>
          <a:p>
            <a:pPr marL="285750" indent="-285750" algn="l">
              <a:buFontTx/>
              <a:buChar char="-"/>
            </a:pPr>
            <a:r>
              <a:rPr lang="ko-KR" altLang="en-US" sz="1600" dirty="0"/>
              <a:t>이 문제를 해결하기 위해 </a:t>
            </a:r>
            <a:r>
              <a:rPr lang="en-US" altLang="ko-KR" sz="1600" dirty="0"/>
              <a:t>BLEU score </a:t>
            </a:r>
            <a:r>
              <a:rPr lang="ko-KR" altLang="en-US" sz="1600" dirty="0"/>
              <a:t>기반이 아닌 </a:t>
            </a:r>
            <a:r>
              <a:rPr lang="en-US" altLang="ko-KR" sz="1600" dirty="0"/>
              <a:t>Word2Vec </a:t>
            </a:r>
            <a:r>
              <a:rPr lang="ko-KR" altLang="en-US" sz="1600" dirty="0"/>
              <a:t>유사도 기반의 파이프라인을 구성</a:t>
            </a:r>
            <a:endParaRPr lang="en-US" altLang="ko-KR" sz="1600" dirty="0"/>
          </a:p>
          <a:p>
            <a:pPr marL="285750" indent="-285750" algn="l">
              <a:buFontTx/>
              <a:buChar char="-"/>
            </a:pPr>
            <a:r>
              <a:rPr lang="ko-KR" altLang="en-US" sz="1600" dirty="0"/>
              <a:t>데이터 </a:t>
            </a:r>
            <a:r>
              <a:rPr lang="ko-KR" altLang="en-US" sz="1600" dirty="0" err="1"/>
              <a:t>수율이</a:t>
            </a:r>
            <a:r>
              <a:rPr lang="ko-KR" altLang="en-US" sz="1600" dirty="0"/>
              <a:t> 훨씬 올라갔다고 한다</a:t>
            </a:r>
            <a:r>
              <a:rPr lang="en-US" altLang="ko-KR" sz="1600" dirty="0"/>
              <a:t>.</a:t>
            </a:r>
          </a:p>
          <a:p>
            <a:pPr marL="285750" indent="-285750" algn="l">
              <a:buFontTx/>
              <a:buChar char="-"/>
            </a:pPr>
            <a:endParaRPr lang="en-US" altLang="ko-KR" sz="1600" dirty="0"/>
          </a:p>
          <a:p>
            <a:pPr marL="285750" indent="-285750" algn="l">
              <a:buFontTx/>
              <a:buChar char="-"/>
            </a:pPr>
            <a:endParaRPr lang="en-US" altLang="ko-KR" sz="1600" dirty="0"/>
          </a:p>
          <a:p>
            <a:pPr algn="l"/>
            <a:endParaRPr lang="en-US" altLang="ko-KR" sz="1600" b="1" dirty="0"/>
          </a:p>
          <a:p>
            <a:pPr marL="285750" indent="-285750" algn="l">
              <a:buFontTx/>
              <a:buChar char="-"/>
            </a:pPr>
            <a:endParaRPr lang="en-US" altLang="ko-KR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D507D0-DD1B-46AA-9B4A-28CBF2C50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499" y="4473327"/>
            <a:ext cx="6903001" cy="238467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AC9E73D-DC67-44DB-866F-59BF3BE7A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2B396F-9572-41E4-96FC-5095C133607E}"/>
              </a:ext>
            </a:extLst>
          </p:cNvPr>
          <p:cNvSpPr txBox="1"/>
          <p:nvPr/>
        </p:nvSpPr>
        <p:spPr>
          <a:xfrm>
            <a:off x="8976666" y="26852"/>
            <a:ext cx="32153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https://tech.kakaoenterprise.com/50</a:t>
            </a:r>
          </a:p>
        </p:txBody>
      </p:sp>
    </p:spTree>
    <p:extLst>
      <p:ext uri="{BB962C8B-B14F-4D97-AF65-F5344CB8AC3E}">
        <p14:creationId xmlns:p14="http://schemas.microsoft.com/office/powerpoint/2010/main" val="2406342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90BD47-A086-4648-AFD2-AF14FD4A33DF}"/>
              </a:ext>
            </a:extLst>
          </p:cNvPr>
          <p:cNvSpPr txBox="1"/>
          <p:nvPr/>
        </p:nvSpPr>
        <p:spPr>
          <a:xfrm>
            <a:off x="2685666" y="3212115"/>
            <a:ext cx="6820667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/>
              <a:t>Translation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Efficiency</a:t>
            </a:r>
          </a:p>
          <a:p>
            <a:pPr algn="ctr"/>
            <a:endParaRPr lang="en-US" altLang="ko-KR" sz="2800" b="1" dirty="0"/>
          </a:p>
          <a:p>
            <a:pPr algn="ctr"/>
            <a:r>
              <a:rPr lang="ko-KR" altLang="en-US" sz="2000" u="sng" dirty="0"/>
              <a:t>번역을 어떻게 효율적으로 수행할까</a:t>
            </a:r>
            <a:r>
              <a:rPr lang="en-US" altLang="ko-KR" sz="2000" u="sng" dirty="0"/>
              <a:t>?</a:t>
            </a:r>
            <a:endParaRPr lang="ko-KR" altLang="en-US" sz="2000" u="sng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3AB0485-B13F-4A8A-BAC6-E406961EF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267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4" name="부제목 4">
            <a:extLst>
              <a:ext uri="{FF2B5EF4-FFF2-40B4-BE49-F238E27FC236}">
                <a16:creationId xmlns:a16="http://schemas.microsoft.com/office/drawing/2014/main" id="{53B9E706-1E3D-409B-B224-CEECF973B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Translation Efficiency : Non-AR Translation</a:t>
            </a:r>
          </a:p>
          <a:p>
            <a:pPr algn="l"/>
            <a:endParaRPr lang="en-US" altLang="ko-KR" sz="1600" dirty="0"/>
          </a:p>
          <a:p>
            <a:pPr marL="285750" indent="-285750" algn="l">
              <a:buFontTx/>
              <a:buChar char="-"/>
            </a:pPr>
            <a:r>
              <a:rPr lang="ko-KR" altLang="en-US" sz="1600" dirty="0"/>
              <a:t>기존 모든 번역 모델은 </a:t>
            </a:r>
            <a:r>
              <a:rPr lang="en-US" altLang="ko-KR" sz="1600" dirty="0"/>
              <a:t>Auto-Regressive</a:t>
            </a:r>
            <a:r>
              <a:rPr lang="ko-KR" altLang="en-US" sz="1600" dirty="0"/>
              <a:t>하게 번역 문장을 생성했다</a:t>
            </a:r>
            <a:r>
              <a:rPr lang="en-US" altLang="ko-KR" sz="1600" dirty="0"/>
              <a:t>.</a:t>
            </a:r>
          </a:p>
          <a:p>
            <a:pPr marL="285750" indent="-285750" algn="l">
              <a:buFontTx/>
              <a:buChar char="-"/>
            </a:pPr>
            <a:r>
              <a:rPr lang="ko-KR" altLang="en-US" sz="1600" dirty="0"/>
              <a:t>그러나 </a:t>
            </a:r>
            <a:r>
              <a:rPr lang="en-US" altLang="ko-KR" sz="1600" dirty="0"/>
              <a:t>Auto-Regressive</a:t>
            </a:r>
            <a:r>
              <a:rPr lang="ko-KR" altLang="en-US" sz="1600" dirty="0"/>
              <a:t>하게 생성 한다는 것은 실제로 모델에 </a:t>
            </a:r>
            <a:r>
              <a:rPr lang="ko-KR" altLang="en-US" sz="1600" dirty="0" err="1"/>
              <a:t>인퍼런스를</a:t>
            </a:r>
            <a:r>
              <a:rPr lang="ko-KR" altLang="en-US" sz="1600" dirty="0"/>
              <a:t> 여러 번 하는 것이다</a:t>
            </a:r>
            <a:r>
              <a:rPr lang="en-US" altLang="ko-KR" sz="1600" dirty="0"/>
              <a:t>.</a:t>
            </a:r>
          </a:p>
          <a:p>
            <a:pPr marL="285750" indent="-285750" algn="l">
              <a:buFontTx/>
              <a:buChar char="-"/>
            </a:pPr>
            <a:r>
              <a:rPr lang="ko-KR" altLang="en-US" sz="1600" dirty="0"/>
              <a:t>문장이 길면 길 수록 점점 </a:t>
            </a:r>
            <a:r>
              <a:rPr lang="ko-KR" altLang="en-US" sz="1600" dirty="0" err="1"/>
              <a:t>인퍼런스</a:t>
            </a:r>
            <a:r>
              <a:rPr lang="ko-KR" altLang="en-US" sz="1600" dirty="0"/>
              <a:t> 속도가 </a:t>
            </a:r>
            <a:r>
              <a:rPr lang="ko-KR" altLang="en-US" sz="1600" dirty="0" err="1"/>
              <a:t>느려진다</a:t>
            </a:r>
            <a:r>
              <a:rPr lang="en-US" altLang="ko-KR" sz="1600" dirty="0"/>
              <a:t>. (</a:t>
            </a:r>
            <a:r>
              <a:rPr lang="ko-KR" altLang="en-US" sz="1600" dirty="0"/>
              <a:t>한번에 한 토큰만 생성하니까</a:t>
            </a:r>
            <a:r>
              <a:rPr lang="en-US" altLang="ko-KR" sz="1600" dirty="0"/>
              <a:t>)</a:t>
            </a:r>
          </a:p>
          <a:p>
            <a:pPr marL="285750" indent="-285750" algn="l">
              <a:buFontTx/>
              <a:buChar char="-"/>
            </a:pPr>
            <a:r>
              <a:rPr lang="ko-KR" altLang="en-US" sz="1600" dirty="0"/>
              <a:t>그러나 </a:t>
            </a:r>
            <a:r>
              <a:rPr lang="en-US" altLang="ko-KR" sz="1600" dirty="0"/>
              <a:t>Transformer</a:t>
            </a:r>
            <a:r>
              <a:rPr lang="ko-KR" altLang="en-US" sz="1600" dirty="0"/>
              <a:t>는 학습할 때 </a:t>
            </a:r>
            <a:r>
              <a:rPr lang="en-US" altLang="ko-KR" sz="1600" dirty="0"/>
              <a:t>Non-AR</a:t>
            </a:r>
            <a:r>
              <a:rPr lang="ko-KR" altLang="en-US" sz="1600" dirty="0"/>
              <a:t>로 학습한다</a:t>
            </a:r>
            <a:r>
              <a:rPr lang="en-US" altLang="ko-KR" sz="1600" dirty="0"/>
              <a:t>. </a:t>
            </a:r>
            <a:r>
              <a:rPr lang="ko-KR" altLang="en-US" sz="1600" dirty="0"/>
              <a:t>추론도 이렇게 할 수는 없을까</a:t>
            </a:r>
            <a:r>
              <a:rPr lang="en-US" altLang="ko-KR" sz="1600" dirty="0"/>
              <a:t>?</a:t>
            </a:r>
          </a:p>
          <a:p>
            <a:pPr marL="285750" indent="-285750" algn="l">
              <a:buFontTx/>
              <a:buChar char="-"/>
            </a:pPr>
            <a:endParaRPr lang="en-US" altLang="ko-KR" sz="1600" dirty="0"/>
          </a:p>
          <a:p>
            <a:pPr algn="l"/>
            <a:endParaRPr lang="en-US" altLang="ko-KR" sz="1600" b="1" dirty="0"/>
          </a:p>
          <a:p>
            <a:pPr marL="285750" indent="-285750" algn="l">
              <a:buFontTx/>
              <a:buChar char="-"/>
            </a:pPr>
            <a:endParaRPr lang="en-US" altLang="ko-KR" sz="1600" dirty="0"/>
          </a:p>
        </p:txBody>
      </p:sp>
      <p:pic>
        <p:nvPicPr>
          <p:cNvPr id="6" name="Picture 4" descr="Generating Synthetic Comments to Balance Data for Text Classification">
            <a:extLst>
              <a:ext uri="{FF2B5EF4-FFF2-40B4-BE49-F238E27FC236}">
                <a16:creationId xmlns:a16="http://schemas.microsoft.com/office/drawing/2014/main" id="{A5F04360-777E-4408-BF2C-779AB51F693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310" y="4029867"/>
            <a:ext cx="6655379" cy="232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285E00E-42BC-45F5-8045-977D61647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05041-6133-4BB3-B3BB-D26D8C1E862D}"/>
              </a:ext>
            </a:extLst>
          </p:cNvPr>
          <p:cNvSpPr txBox="1"/>
          <p:nvPr/>
        </p:nvSpPr>
        <p:spPr>
          <a:xfrm>
            <a:off x="8524827" y="51956"/>
            <a:ext cx="36288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http://jalammar.github.io/illustrated-gpt2/</a:t>
            </a:r>
          </a:p>
        </p:txBody>
      </p:sp>
    </p:spTree>
    <p:extLst>
      <p:ext uri="{BB962C8B-B14F-4D97-AF65-F5344CB8AC3E}">
        <p14:creationId xmlns:p14="http://schemas.microsoft.com/office/powerpoint/2010/main" val="168391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4" name="부제목 4">
            <a:extLst>
              <a:ext uri="{FF2B5EF4-FFF2-40B4-BE49-F238E27FC236}">
                <a16:creationId xmlns:a16="http://schemas.microsoft.com/office/drawing/2014/main" id="{53B9E706-1E3D-409B-B224-CEECF973B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Translation Efficiency : Non-AR Translation</a:t>
            </a:r>
          </a:p>
          <a:p>
            <a:pPr algn="l"/>
            <a:endParaRPr lang="en-US" altLang="ko-KR" sz="1600" dirty="0"/>
          </a:p>
          <a:p>
            <a:pPr marL="285750" indent="-285750" algn="l">
              <a:buFontTx/>
              <a:buChar char="-"/>
            </a:pPr>
            <a:endParaRPr lang="en-US" altLang="ko-KR" sz="1600" b="1" dirty="0"/>
          </a:p>
          <a:p>
            <a:pPr marL="285750" indent="-285750" algn="l">
              <a:buFontTx/>
              <a:buChar char="-"/>
            </a:pPr>
            <a:endParaRPr lang="en-US" altLang="ko-KR" sz="1600" dirty="0"/>
          </a:p>
        </p:txBody>
      </p:sp>
      <p:pic>
        <p:nvPicPr>
          <p:cNvPr id="134146" name="Picture 2" descr="Non-Autoregressive Neural Machine Translation - MinMin's Dev Story">
            <a:extLst>
              <a:ext uri="{FF2B5EF4-FFF2-40B4-BE49-F238E27FC236}">
                <a16:creationId xmlns:a16="http://schemas.microsoft.com/office/drawing/2014/main" id="{AFB818C5-B8C1-4BB9-86ED-18B9A6234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884" y="1927733"/>
            <a:ext cx="7874232" cy="448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7D6293A-7DD4-4483-91F6-2096AF147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801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4" name="부제목 4">
            <a:extLst>
              <a:ext uri="{FF2B5EF4-FFF2-40B4-BE49-F238E27FC236}">
                <a16:creationId xmlns:a16="http://schemas.microsoft.com/office/drawing/2014/main" id="{53B9E706-1E3D-409B-B224-CEECF973B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Translation Efficiency : Non-AR Translation</a:t>
            </a:r>
          </a:p>
          <a:p>
            <a:pPr algn="l"/>
            <a:endParaRPr lang="en-US" altLang="ko-KR" sz="1600" dirty="0"/>
          </a:p>
          <a:p>
            <a:pPr marL="285750" indent="-285750" algn="l">
              <a:buFontTx/>
              <a:buChar char="-"/>
            </a:pPr>
            <a:r>
              <a:rPr lang="ko-KR" altLang="en-US" sz="1600" dirty="0"/>
              <a:t>인코더는 기존 </a:t>
            </a:r>
            <a:r>
              <a:rPr lang="en-US" altLang="ko-KR" sz="1600" dirty="0"/>
              <a:t>Transformer</a:t>
            </a:r>
            <a:r>
              <a:rPr lang="ko-KR" altLang="en-US" sz="1600" dirty="0"/>
              <a:t>와 비슷하다</a:t>
            </a:r>
            <a:r>
              <a:rPr lang="en-US" altLang="ko-KR" sz="1600" dirty="0"/>
              <a:t>.</a:t>
            </a:r>
          </a:p>
          <a:p>
            <a:pPr marL="285750" indent="-285750" algn="l">
              <a:buFontTx/>
              <a:buChar char="-"/>
            </a:pPr>
            <a:endParaRPr lang="en-US" altLang="ko-KR" sz="1600" dirty="0"/>
          </a:p>
          <a:p>
            <a:pPr marL="285750" indent="-285750" algn="l">
              <a:buFontTx/>
              <a:buChar char="-"/>
            </a:pPr>
            <a:r>
              <a:rPr lang="ko-KR" altLang="en-US" sz="1600" dirty="0"/>
              <a:t>특이한 건 </a:t>
            </a:r>
            <a:r>
              <a:rPr lang="en-US" altLang="ko-KR" sz="1600" dirty="0"/>
              <a:t>Fertility Predictor</a:t>
            </a:r>
            <a:r>
              <a:rPr lang="ko-KR" altLang="en-US" sz="1600" dirty="0"/>
              <a:t>가 있다는 것인데</a:t>
            </a:r>
            <a:r>
              <a:rPr lang="en-US" altLang="ko-KR" sz="1600" dirty="0"/>
              <a:t>, </a:t>
            </a:r>
            <a:r>
              <a:rPr lang="ko-KR" altLang="en-US" sz="1600" dirty="0"/>
              <a:t>각 인풋 토큰을 </a:t>
            </a:r>
            <a:endParaRPr lang="en-US" altLang="ko-KR" sz="1600" dirty="0"/>
          </a:p>
          <a:p>
            <a:pPr algn="l"/>
            <a:r>
              <a:rPr lang="en-US" altLang="ko-KR" sz="1600" dirty="0"/>
              <a:t>    </a:t>
            </a:r>
            <a:r>
              <a:rPr lang="ko-KR" altLang="en-US" sz="1600" dirty="0"/>
              <a:t>몇 개 씩 </a:t>
            </a:r>
            <a:r>
              <a:rPr lang="ko-KR" altLang="en-US" sz="1600" dirty="0" err="1"/>
              <a:t>디코더의</a:t>
            </a:r>
            <a:r>
              <a:rPr lang="ko-KR" altLang="en-US" sz="1600" dirty="0"/>
              <a:t> 인풋으로 활용할지 결정하는 모듈이다</a:t>
            </a:r>
            <a:r>
              <a:rPr lang="en-US" altLang="ko-KR" sz="1600" dirty="0"/>
              <a:t>.</a:t>
            </a:r>
          </a:p>
          <a:p>
            <a:pPr algn="l"/>
            <a:r>
              <a:rPr lang="en-US" altLang="ko-KR" sz="1600" dirty="0"/>
              <a:t>    </a:t>
            </a:r>
            <a:r>
              <a:rPr lang="ko-KR" altLang="en-US" sz="1600" dirty="0"/>
              <a:t>이 </a:t>
            </a:r>
            <a:r>
              <a:rPr lang="en-US" altLang="ko-KR" sz="1600" dirty="0"/>
              <a:t>Fertility Predictor</a:t>
            </a:r>
            <a:r>
              <a:rPr lang="ko-KR" altLang="en-US" sz="1600" dirty="0"/>
              <a:t>는 </a:t>
            </a:r>
            <a:r>
              <a:rPr lang="ko-KR" altLang="en-US" sz="1600" dirty="0" err="1"/>
              <a:t>디코딩되는</a:t>
            </a:r>
            <a:r>
              <a:rPr lang="ko-KR" altLang="en-US" sz="1600" dirty="0"/>
              <a:t> 출력의 길이를 결정한다</a:t>
            </a:r>
            <a:r>
              <a:rPr lang="en-US" altLang="ko-KR" sz="1600" dirty="0"/>
              <a:t>.</a:t>
            </a:r>
          </a:p>
          <a:p>
            <a:pPr marL="285750" indent="-285750" algn="l">
              <a:buFontTx/>
              <a:buChar char="-"/>
            </a:pPr>
            <a:endParaRPr lang="en-US" altLang="ko-KR" sz="1600" dirty="0"/>
          </a:p>
          <a:p>
            <a:pPr marL="285750" indent="-285750" algn="l">
              <a:buFontTx/>
              <a:buChar char="-"/>
            </a:pPr>
            <a:r>
              <a:rPr lang="ko-KR" altLang="en-US" sz="1600" dirty="0"/>
              <a:t>인코더의 마지막 레이어 끝에 </a:t>
            </a:r>
            <a:r>
              <a:rPr lang="en-US" altLang="ko-KR" sz="1600" dirty="0"/>
              <a:t>Linear Layer</a:t>
            </a:r>
            <a:r>
              <a:rPr lang="ko-KR" altLang="en-US" sz="1600" dirty="0"/>
              <a:t>를 하나 붙여서 </a:t>
            </a:r>
            <a:endParaRPr lang="en-US" altLang="ko-KR" sz="1600" dirty="0"/>
          </a:p>
          <a:p>
            <a:pPr algn="l"/>
            <a:r>
              <a:rPr lang="en-US" altLang="ko-KR" sz="1600" dirty="0"/>
              <a:t>    </a:t>
            </a:r>
            <a:r>
              <a:rPr lang="ko-KR" altLang="en-US" sz="1600" dirty="0"/>
              <a:t>예측을 수행한다</a:t>
            </a:r>
            <a:r>
              <a:rPr lang="en-US" altLang="ko-KR" sz="1600" dirty="0"/>
              <a:t>.</a:t>
            </a:r>
          </a:p>
          <a:p>
            <a:pPr algn="l"/>
            <a:endParaRPr lang="en-US" altLang="ko-KR" sz="1600" dirty="0"/>
          </a:p>
          <a:p>
            <a:pPr marL="285750" indent="-285750" algn="l">
              <a:buFontTx/>
              <a:buChar char="-"/>
            </a:pPr>
            <a:r>
              <a:rPr lang="ko-KR" altLang="en-US" sz="1600" dirty="0"/>
              <a:t>가령 오른쪽 예시의 경우 </a:t>
            </a:r>
            <a:r>
              <a:rPr lang="en-US" altLang="ko-KR" sz="1600" dirty="0"/>
              <a:t>We(1) totally(1) accept(2), it(0), .(1)</a:t>
            </a:r>
            <a:r>
              <a:rPr lang="ko-KR" altLang="en-US" sz="1600" dirty="0"/>
              <a:t>이므로</a:t>
            </a:r>
            <a:endParaRPr lang="en-US" altLang="ko-KR" sz="1600" dirty="0"/>
          </a:p>
          <a:p>
            <a:pPr algn="l"/>
            <a:r>
              <a:rPr lang="en-US" altLang="ko-KR" sz="1600" dirty="0"/>
              <a:t>    </a:t>
            </a:r>
            <a:r>
              <a:rPr lang="ko-KR" altLang="en-US" sz="1600" dirty="0" err="1"/>
              <a:t>디코더</a:t>
            </a:r>
            <a:r>
              <a:rPr lang="ko-KR" altLang="en-US" sz="1600" dirty="0"/>
              <a:t> 입력은 </a:t>
            </a:r>
            <a:r>
              <a:rPr lang="en-US" altLang="ko-KR" sz="1600" dirty="0"/>
              <a:t>“We totally accept </a:t>
            </a:r>
            <a:r>
              <a:rPr lang="en-US" altLang="ko-KR" sz="1600" dirty="0" err="1"/>
              <a:t>accept</a:t>
            </a:r>
            <a:r>
              <a:rPr lang="en-US" altLang="ko-KR" sz="1600" dirty="0"/>
              <a:t> .”</a:t>
            </a:r>
            <a:r>
              <a:rPr lang="ko-KR" altLang="en-US" sz="1600" dirty="0"/>
              <a:t>가 된다</a:t>
            </a:r>
            <a:r>
              <a:rPr lang="en-US" altLang="ko-KR" sz="1600" dirty="0"/>
              <a:t>.</a:t>
            </a:r>
          </a:p>
          <a:p>
            <a:pPr marL="285750" indent="-285750" algn="l">
              <a:buFontTx/>
              <a:buChar char="-"/>
            </a:pPr>
            <a:endParaRPr lang="en-US" altLang="ko-KR" sz="1600" dirty="0"/>
          </a:p>
          <a:p>
            <a:pPr marL="285750" indent="-285750" algn="l">
              <a:buFontTx/>
              <a:buChar char="-"/>
            </a:pPr>
            <a:endParaRPr lang="en-US" altLang="ko-KR" sz="1600" dirty="0"/>
          </a:p>
          <a:p>
            <a:pPr algn="l"/>
            <a:endParaRPr lang="en-US" altLang="ko-KR" sz="1600" b="1" dirty="0"/>
          </a:p>
          <a:p>
            <a:pPr algn="l"/>
            <a:endParaRPr lang="en-US" altLang="ko-KR" sz="1600" dirty="0"/>
          </a:p>
          <a:p>
            <a:pPr marL="285750" indent="-285750" algn="l">
              <a:buFontTx/>
              <a:buChar char="-"/>
            </a:pPr>
            <a:endParaRPr lang="en-US" altLang="ko-KR" sz="1600" b="1" dirty="0"/>
          </a:p>
          <a:p>
            <a:pPr marL="285750" indent="-285750" algn="l">
              <a:buFontTx/>
              <a:buChar char="-"/>
            </a:pPr>
            <a:endParaRPr lang="en-US" altLang="ko-KR" sz="1600" dirty="0"/>
          </a:p>
        </p:txBody>
      </p:sp>
      <p:pic>
        <p:nvPicPr>
          <p:cNvPr id="134146" name="Picture 2" descr="Non-Autoregressive Neural Machine Translation - MinMin's Dev Story">
            <a:extLst>
              <a:ext uri="{FF2B5EF4-FFF2-40B4-BE49-F238E27FC236}">
                <a16:creationId xmlns:a16="http://schemas.microsoft.com/office/drawing/2014/main" id="{AFB818C5-B8C1-4BB9-86ED-18B9A6234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12"/>
          <a:stretch/>
        </p:blipFill>
        <p:spPr bwMode="auto">
          <a:xfrm>
            <a:off x="7428376" y="1718062"/>
            <a:ext cx="3723562" cy="448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5F853A9-3E80-4DBC-A476-F8489D62E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858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2837"/>
            <a:ext cx="9144000" cy="1042122"/>
          </a:xfrm>
        </p:spPr>
        <p:txBody>
          <a:bodyPr>
            <a:normAutofit fontScale="90000"/>
          </a:bodyPr>
          <a:lstStyle/>
          <a:p>
            <a:r>
              <a:rPr lang="en-US" altLang="ko-KR" sz="4800" b="1" dirty="0"/>
              <a:t>Machine Translation Survey (vol2)</a:t>
            </a:r>
            <a:endParaRPr lang="ko-KR" altLang="en-US" sz="4800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AC55B1-31F7-4D4D-8184-D0A80F113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8497" y="2536426"/>
            <a:ext cx="9144000" cy="2898656"/>
          </a:xfrm>
        </p:spPr>
        <p:txBody>
          <a:bodyPr>
            <a:normAutofit/>
          </a:bodyPr>
          <a:lstStyle/>
          <a:p>
            <a:endParaRPr lang="en-US" altLang="ko-KR" b="1" dirty="0"/>
          </a:p>
          <a:p>
            <a:pPr marL="342900" indent="-342900">
              <a:buAutoNum type="arabicPeriod"/>
            </a:pPr>
            <a:r>
              <a:rPr lang="en-US" altLang="ko-KR" b="1" dirty="0"/>
              <a:t>Dataset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Efficiency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Training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Architecture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Discussion</a:t>
            </a:r>
          </a:p>
          <a:p>
            <a:pPr marL="342900" indent="-342900">
              <a:buAutoNum type="arabicPeriod"/>
            </a:pP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C075F3-6A01-48DA-BBC3-535DA6A77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998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4" name="부제목 4">
            <a:extLst>
              <a:ext uri="{FF2B5EF4-FFF2-40B4-BE49-F238E27FC236}">
                <a16:creationId xmlns:a16="http://schemas.microsoft.com/office/drawing/2014/main" id="{53B9E706-1E3D-409B-B224-CEECF973B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Translation Efficiency : Non-AR Translation</a:t>
            </a:r>
          </a:p>
          <a:p>
            <a:pPr algn="l"/>
            <a:endParaRPr lang="en-US" altLang="ko-KR" sz="1600" dirty="0"/>
          </a:p>
          <a:p>
            <a:pPr marL="285750" indent="-285750" algn="l">
              <a:buFontTx/>
              <a:buChar char="-"/>
            </a:pPr>
            <a:r>
              <a:rPr lang="ko-KR" altLang="en-US" sz="1600" dirty="0" err="1"/>
              <a:t>디코더에</a:t>
            </a:r>
            <a:r>
              <a:rPr lang="ko-KR" altLang="en-US" sz="1600" dirty="0"/>
              <a:t> 있던 </a:t>
            </a:r>
            <a:r>
              <a:rPr lang="en-US" altLang="ko-KR" sz="1600" dirty="0"/>
              <a:t>Causal Attention</a:t>
            </a:r>
            <a:r>
              <a:rPr lang="ko-KR" altLang="en-US" sz="1600" dirty="0"/>
              <a:t>이 제거되었다</a:t>
            </a:r>
            <a:r>
              <a:rPr lang="en-US" altLang="ko-KR" sz="1600" dirty="0"/>
              <a:t>.</a:t>
            </a:r>
          </a:p>
          <a:p>
            <a:pPr algn="l"/>
            <a:r>
              <a:rPr lang="en-US" altLang="ko-KR" sz="1600" dirty="0"/>
              <a:t>    </a:t>
            </a:r>
            <a:r>
              <a:rPr lang="ko-KR" altLang="en-US" sz="1600" dirty="0"/>
              <a:t>더 이상 </a:t>
            </a:r>
            <a:r>
              <a:rPr lang="en-US" altLang="ko-KR" sz="1600" dirty="0"/>
              <a:t>Teacher Forcing</a:t>
            </a:r>
            <a:r>
              <a:rPr lang="ko-KR" altLang="en-US" sz="1600" dirty="0"/>
              <a:t>을 사용하지 않기 때문에 제거해도 무방하다</a:t>
            </a:r>
            <a:r>
              <a:rPr lang="en-US" altLang="ko-KR" sz="1600" dirty="0"/>
              <a:t>.</a:t>
            </a:r>
          </a:p>
          <a:p>
            <a:pPr marL="285750" indent="-285750" algn="l">
              <a:buFontTx/>
              <a:buChar char="-"/>
            </a:pPr>
            <a:endParaRPr lang="en-US" altLang="ko-KR" sz="1600" dirty="0"/>
          </a:p>
          <a:p>
            <a:pPr marL="285750" indent="-285750" algn="l">
              <a:buFontTx/>
              <a:buChar char="-"/>
            </a:pPr>
            <a:r>
              <a:rPr lang="ko-KR" altLang="en-US" sz="1600" dirty="0" err="1"/>
              <a:t>디코더가</a:t>
            </a:r>
            <a:r>
              <a:rPr lang="ko-KR" altLang="en-US" sz="1600" dirty="0"/>
              <a:t> 위치 정보를 파악하기 어렵기 때문에 </a:t>
            </a:r>
            <a:r>
              <a:rPr lang="en-US" altLang="ko-KR" sz="1600" dirty="0"/>
              <a:t>Positional Attention</a:t>
            </a:r>
            <a:r>
              <a:rPr lang="ko-KR" altLang="en-US" sz="1600" dirty="0"/>
              <a:t>을</a:t>
            </a:r>
            <a:endParaRPr lang="en-US" altLang="ko-KR" sz="1600" dirty="0"/>
          </a:p>
          <a:p>
            <a:pPr algn="l"/>
            <a:r>
              <a:rPr lang="en-US" altLang="ko-KR" sz="1600" dirty="0"/>
              <a:t>    </a:t>
            </a:r>
            <a:r>
              <a:rPr lang="ko-KR" altLang="en-US" sz="1600" dirty="0"/>
              <a:t>추가한다</a:t>
            </a:r>
            <a:r>
              <a:rPr lang="en-US" altLang="ko-KR" sz="1600" dirty="0"/>
              <a:t>. Q, K</a:t>
            </a:r>
            <a:r>
              <a:rPr lang="ko-KR" altLang="en-US" sz="1600" dirty="0"/>
              <a:t>는 </a:t>
            </a:r>
            <a:r>
              <a:rPr lang="en-US" altLang="ko-KR" sz="1600" dirty="0"/>
              <a:t>Positional Encoding</a:t>
            </a:r>
            <a:r>
              <a:rPr lang="ko-KR" altLang="en-US" sz="1600" dirty="0"/>
              <a:t>이고</a:t>
            </a:r>
            <a:r>
              <a:rPr lang="en-US" altLang="ko-KR" sz="1600" dirty="0"/>
              <a:t>, </a:t>
            </a:r>
          </a:p>
          <a:p>
            <a:pPr algn="l"/>
            <a:r>
              <a:rPr lang="en-US" altLang="ko-KR" sz="1600" dirty="0"/>
              <a:t>    V</a:t>
            </a:r>
            <a:r>
              <a:rPr lang="ko-KR" altLang="en-US" sz="1600" dirty="0"/>
              <a:t>만 </a:t>
            </a:r>
            <a:r>
              <a:rPr lang="en-US" altLang="ko-KR" sz="1600" dirty="0"/>
              <a:t>Decoder Hidden State</a:t>
            </a:r>
            <a:r>
              <a:rPr lang="ko-KR" altLang="en-US" sz="1600" dirty="0"/>
              <a:t>인 </a:t>
            </a:r>
            <a:r>
              <a:rPr lang="ko-KR" altLang="en-US" sz="1600" dirty="0" err="1"/>
              <a:t>어텐션</a:t>
            </a:r>
            <a:r>
              <a:rPr lang="ko-KR" altLang="en-US" sz="1600" dirty="0"/>
              <a:t> 메커니즘이다</a:t>
            </a:r>
            <a:r>
              <a:rPr lang="en-US" altLang="ko-KR" sz="1600" dirty="0"/>
              <a:t>.</a:t>
            </a:r>
          </a:p>
          <a:p>
            <a:pPr marL="285750" indent="-285750" algn="l">
              <a:buFontTx/>
              <a:buChar char="-"/>
            </a:pPr>
            <a:endParaRPr lang="en-US" altLang="ko-KR" sz="1600" dirty="0"/>
          </a:p>
          <a:p>
            <a:pPr marL="285750" indent="-285750" algn="l">
              <a:buFontTx/>
              <a:buChar char="-"/>
            </a:pPr>
            <a:r>
              <a:rPr lang="en-US" altLang="ko-KR" sz="1600" dirty="0"/>
              <a:t>Fertility Predictor</a:t>
            </a:r>
            <a:r>
              <a:rPr lang="ko-KR" altLang="en-US" sz="1600" dirty="0"/>
              <a:t>에 의해 미리 길이가 결정되고나서 문장을 생성하는</a:t>
            </a:r>
            <a:endParaRPr lang="en-US" altLang="ko-KR" sz="1600" dirty="0"/>
          </a:p>
          <a:p>
            <a:pPr algn="l"/>
            <a:r>
              <a:rPr lang="en-US" altLang="ko-KR" sz="1600" dirty="0"/>
              <a:t>    </a:t>
            </a:r>
            <a:r>
              <a:rPr lang="ko-KR" altLang="en-US" sz="1600" dirty="0"/>
              <a:t>것이 특징이며</a:t>
            </a:r>
            <a:r>
              <a:rPr lang="en-US" altLang="ko-KR" sz="1600" dirty="0"/>
              <a:t>, Auto-Regressive</a:t>
            </a:r>
            <a:r>
              <a:rPr lang="ko-KR" altLang="en-US" sz="1600" dirty="0"/>
              <a:t>하지 않기 때문에 굉장히 빠르다</a:t>
            </a:r>
            <a:r>
              <a:rPr lang="en-US" altLang="ko-KR" sz="1600" dirty="0"/>
              <a:t>.</a:t>
            </a:r>
          </a:p>
          <a:p>
            <a:pPr algn="l"/>
            <a:endParaRPr lang="en-US" altLang="ko-KR" sz="1600" dirty="0"/>
          </a:p>
          <a:p>
            <a:pPr algn="l"/>
            <a:endParaRPr lang="en-US" altLang="ko-KR" sz="1600" b="1" dirty="0"/>
          </a:p>
          <a:p>
            <a:pPr algn="l"/>
            <a:endParaRPr lang="en-US" altLang="ko-KR" sz="1600" dirty="0"/>
          </a:p>
          <a:p>
            <a:pPr marL="285750" indent="-285750" algn="l">
              <a:buFontTx/>
              <a:buChar char="-"/>
            </a:pPr>
            <a:endParaRPr lang="en-US" altLang="ko-KR" sz="1600" b="1" dirty="0"/>
          </a:p>
          <a:p>
            <a:pPr marL="285750" indent="-285750" algn="l">
              <a:buFontTx/>
              <a:buChar char="-"/>
            </a:pPr>
            <a:endParaRPr lang="en-US" altLang="ko-KR" sz="1600" dirty="0"/>
          </a:p>
        </p:txBody>
      </p:sp>
      <p:pic>
        <p:nvPicPr>
          <p:cNvPr id="7" name="Picture 2" descr="Non-Autoregressive Neural Machine Translation - MinMin's Dev Story">
            <a:extLst>
              <a:ext uri="{FF2B5EF4-FFF2-40B4-BE49-F238E27FC236}">
                <a16:creationId xmlns:a16="http://schemas.microsoft.com/office/drawing/2014/main" id="{E6D1343D-730A-4128-B851-DBB7B44548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93"/>
          <a:stretch/>
        </p:blipFill>
        <p:spPr bwMode="auto">
          <a:xfrm>
            <a:off x="7693773" y="1863667"/>
            <a:ext cx="4040010" cy="448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9194FCA-07BC-4A6D-8FFB-2E47C001C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738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4" name="부제목 4">
            <a:extLst>
              <a:ext uri="{FF2B5EF4-FFF2-40B4-BE49-F238E27FC236}">
                <a16:creationId xmlns:a16="http://schemas.microsoft.com/office/drawing/2014/main" id="{53B9E706-1E3D-409B-B224-CEECF973B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Translation Efficiency : Non-AR Translation</a:t>
            </a:r>
          </a:p>
          <a:p>
            <a:pPr algn="l"/>
            <a:endParaRPr lang="en-US" altLang="ko-KR" sz="1600" dirty="0"/>
          </a:p>
          <a:p>
            <a:pPr marL="285750" indent="-285750" algn="l">
              <a:buFontTx/>
              <a:buChar char="-"/>
            </a:pPr>
            <a:r>
              <a:rPr lang="ko-KR" altLang="en-US" sz="1600" dirty="0"/>
              <a:t>당연히 </a:t>
            </a:r>
            <a:r>
              <a:rPr lang="en-US" altLang="ko-KR" sz="1600" dirty="0"/>
              <a:t>AR</a:t>
            </a:r>
            <a:r>
              <a:rPr lang="ko-KR" altLang="en-US" sz="1600" dirty="0"/>
              <a:t>보다는 못하는데</a:t>
            </a:r>
            <a:r>
              <a:rPr lang="en-US" altLang="ko-KR" sz="1600" dirty="0"/>
              <a:t>, </a:t>
            </a:r>
            <a:r>
              <a:rPr lang="ko-KR" altLang="en-US" sz="1600" dirty="0"/>
              <a:t>그래도 나름 나쁘지 않음</a:t>
            </a:r>
            <a:r>
              <a:rPr lang="en-US" altLang="ko-KR" sz="1600" dirty="0"/>
              <a:t>.</a:t>
            </a:r>
          </a:p>
          <a:p>
            <a:pPr marL="285750" indent="-285750" algn="l">
              <a:buFontTx/>
              <a:buChar char="-"/>
            </a:pPr>
            <a:r>
              <a:rPr lang="ko-KR" altLang="en-US" sz="1600" dirty="0"/>
              <a:t>속도가 많게는 </a:t>
            </a:r>
            <a:r>
              <a:rPr lang="en-US" altLang="ko-KR" sz="1600" dirty="0"/>
              <a:t>15</a:t>
            </a:r>
            <a:r>
              <a:rPr lang="ko-KR" altLang="en-US" sz="1600" dirty="0"/>
              <a:t>배 적게는 </a:t>
            </a:r>
            <a:r>
              <a:rPr lang="en-US" altLang="ko-KR" sz="1600" dirty="0"/>
              <a:t>2</a:t>
            </a:r>
            <a:r>
              <a:rPr lang="ko-KR" altLang="en-US" sz="1600" dirty="0"/>
              <a:t>배까지 증가했음에도 불구하고 못 봐줄 정도의 성능은 아님</a:t>
            </a:r>
            <a:r>
              <a:rPr lang="en-US" altLang="ko-KR" sz="1600" dirty="0"/>
              <a:t>.</a:t>
            </a:r>
          </a:p>
          <a:p>
            <a:pPr marL="285750" indent="-285750" algn="l">
              <a:buFontTx/>
              <a:buChar char="-"/>
            </a:pPr>
            <a:endParaRPr lang="en-US" altLang="ko-KR" sz="1600" dirty="0"/>
          </a:p>
        </p:txBody>
      </p:sp>
      <p:pic>
        <p:nvPicPr>
          <p:cNvPr id="142338" name="Picture 2" descr="image">
            <a:extLst>
              <a:ext uri="{FF2B5EF4-FFF2-40B4-BE49-F238E27FC236}">
                <a16:creationId xmlns:a16="http://schemas.microsoft.com/office/drawing/2014/main" id="{900E007F-9684-4FCF-A530-8E52A4AD2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160" y="3366320"/>
            <a:ext cx="9817680" cy="279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D5CE3E8-422C-457D-B500-610F9B9C8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275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4" name="부제목 4">
            <a:extLst>
              <a:ext uri="{FF2B5EF4-FFF2-40B4-BE49-F238E27FC236}">
                <a16:creationId xmlns:a16="http://schemas.microsoft.com/office/drawing/2014/main" id="{53B9E706-1E3D-409B-B224-CEECF973B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Translation Efficiency : CMLM</a:t>
            </a:r>
          </a:p>
          <a:p>
            <a:pPr algn="l"/>
            <a:endParaRPr lang="en-US" altLang="ko-KR" sz="1600" dirty="0"/>
          </a:p>
          <a:p>
            <a:pPr marL="285750" indent="-285750" algn="l">
              <a:buFontTx/>
              <a:buChar char="-"/>
            </a:pPr>
            <a:r>
              <a:rPr lang="en-US" altLang="ko-KR" sz="1600" dirty="0"/>
              <a:t>Non-AR</a:t>
            </a:r>
            <a:r>
              <a:rPr lang="ko-KR" altLang="en-US" sz="1600" dirty="0"/>
              <a:t>이 </a:t>
            </a:r>
            <a:r>
              <a:rPr lang="ko-KR" altLang="en-US" sz="1600" dirty="0" err="1"/>
              <a:t>신박하긴</a:t>
            </a:r>
            <a:r>
              <a:rPr lang="ko-KR" altLang="en-US" sz="1600" dirty="0"/>
              <a:t> 하지만 </a:t>
            </a:r>
            <a:r>
              <a:rPr lang="en-US" altLang="ko-KR" sz="1600" dirty="0"/>
              <a:t>AR </a:t>
            </a:r>
            <a:r>
              <a:rPr lang="ko-KR" altLang="en-US" sz="1600" dirty="0"/>
              <a:t>보다 못하는 건 사실임</a:t>
            </a:r>
            <a:r>
              <a:rPr lang="en-US" altLang="ko-KR" sz="1600" dirty="0"/>
              <a:t>. </a:t>
            </a:r>
          </a:p>
          <a:p>
            <a:pPr marL="285750" indent="-285750" algn="l">
              <a:buFontTx/>
              <a:buChar char="-"/>
            </a:pPr>
            <a:r>
              <a:rPr lang="ko-KR" altLang="en-US" sz="1600" dirty="0"/>
              <a:t>차라리 중간 지점에서 타협점을 찾는 건 어떨까</a:t>
            </a:r>
            <a:r>
              <a:rPr lang="en-US" altLang="ko-KR" sz="1600" dirty="0"/>
              <a:t>? </a:t>
            </a:r>
          </a:p>
          <a:p>
            <a:pPr marL="285750" indent="-285750" algn="l">
              <a:buFontTx/>
              <a:buChar char="-"/>
            </a:pPr>
            <a:r>
              <a:rPr lang="en-US" altLang="ko-KR" sz="1600" dirty="0"/>
              <a:t>Non-AR</a:t>
            </a:r>
            <a:r>
              <a:rPr lang="ko-KR" altLang="en-US" sz="1600" dirty="0"/>
              <a:t>이긴 한데 </a:t>
            </a:r>
            <a:r>
              <a:rPr lang="en-US" altLang="ko-KR" sz="1600" dirty="0" err="1"/>
              <a:t>Iterable</a:t>
            </a:r>
            <a:r>
              <a:rPr lang="ko-KR" altLang="en-US" sz="1600" dirty="0"/>
              <a:t>하게 해보자</a:t>
            </a:r>
            <a:r>
              <a:rPr lang="en-US" altLang="ko-KR" sz="1600" dirty="0"/>
              <a:t>.</a:t>
            </a:r>
          </a:p>
          <a:p>
            <a:pPr marL="285750" indent="-285750" algn="l">
              <a:buFontTx/>
              <a:buChar char="-"/>
            </a:pPr>
            <a:endParaRPr lang="en-US" altLang="ko-KR" sz="1600" dirty="0"/>
          </a:p>
          <a:p>
            <a:pPr marL="285750" indent="-285750" algn="l">
              <a:buFontTx/>
              <a:buChar char="-"/>
            </a:pPr>
            <a:endParaRPr lang="en-US" altLang="ko-KR" sz="1600" dirty="0"/>
          </a:p>
          <a:p>
            <a:pPr algn="l"/>
            <a:r>
              <a:rPr lang="en-US" altLang="ko-KR" sz="1600" b="1" dirty="0"/>
              <a:t>CMLM (Conditional MLM)</a:t>
            </a:r>
          </a:p>
          <a:p>
            <a:pPr marL="342900" indent="-342900" algn="l">
              <a:buAutoNum type="arabicPeriod"/>
            </a:pPr>
            <a:r>
              <a:rPr lang="en-US" altLang="ko-KR" sz="1600" dirty="0"/>
              <a:t>Source Encoding + prefix</a:t>
            </a:r>
            <a:r>
              <a:rPr lang="ko-KR" altLang="en-US" sz="1600" dirty="0"/>
              <a:t>인 </a:t>
            </a:r>
            <a:r>
              <a:rPr lang="en-US" altLang="ko-KR" sz="1600" dirty="0"/>
              <a:t>[LENGTH] </a:t>
            </a:r>
            <a:r>
              <a:rPr lang="ko-KR" altLang="en-US" sz="1600" dirty="0"/>
              <a:t>토큰으로 </a:t>
            </a:r>
            <a:r>
              <a:rPr lang="en-US" altLang="ko-KR" sz="1600" dirty="0"/>
              <a:t>Length </a:t>
            </a:r>
            <a:r>
              <a:rPr lang="ko-KR" altLang="en-US" sz="1600" dirty="0"/>
              <a:t>예측</a:t>
            </a:r>
            <a:endParaRPr lang="en-US" altLang="ko-KR" sz="1600" dirty="0"/>
          </a:p>
          <a:p>
            <a:pPr marL="342900" indent="-342900" algn="l">
              <a:buAutoNum type="arabicPeriod"/>
            </a:pPr>
            <a:r>
              <a:rPr lang="ko-KR" altLang="en-US" sz="1600" dirty="0" err="1"/>
              <a:t>디코더에</a:t>
            </a:r>
            <a:r>
              <a:rPr lang="ko-KR" altLang="en-US" sz="1600" dirty="0"/>
              <a:t> 입력할 토큰이 없으니 </a:t>
            </a:r>
            <a:r>
              <a:rPr lang="en-US" altLang="ko-KR" sz="1600" dirty="0"/>
              <a:t>[MASK] </a:t>
            </a:r>
            <a:r>
              <a:rPr lang="ko-KR" altLang="en-US" sz="1600" dirty="0"/>
              <a:t>토큰을 </a:t>
            </a:r>
            <a:r>
              <a:rPr lang="en-US" altLang="ko-KR" sz="1600" dirty="0"/>
              <a:t>Length</a:t>
            </a:r>
            <a:r>
              <a:rPr lang="ko-KR" altLang="en-US" sz="1600" dirty="0"/>
              <a:t>만큼 생성</a:t>
            </a:r>
            <a:endParaRPr lang="en-US" altLang="ko-KR" sz="1600" dirty="0"/>
          </a:p>
          <a:p>
            <a:pPr marL="342900" indent="-342900" algn="l">
              <a:buAutoNum type="arabicPeriod"/>
            </a:pPr>
            <a:r>
              <a:rPr lang="ko-KR" altLang="en-US" sz="1600" dirty="0"/>
              <a:t>생성된 결과 중 확률이 낮은 토큰들은 다시 </a:t>
            </a:r>
            <a:r>
              <a:rPr lang="en-US" altLang="ko-KR" sz="1600" dirty="0"/>
              <a:t>[MASK]</a:t>
            </a:r>
            <a:r>
              <a:rPr lang="ko-KR" altLang="en-US" sz="1600" dirty="0"/>
              <a:t>로 바꾸고 추론</a:t>
            </a:r>
            <a:endParaRPr lang="en-US" altLang="ko-KR" sz="1600" dirty="0"/>
          </a:p>
          <a:p>
            <a:pPr marL="342900" indent="-342900" algn="l">
              <a:buAutoNum type="arabicPeriod"/>
            </a:pPr>
            <a:r>
              <a:rPr lang="ko-KR" altLang="en-US" sz="1600" dirty="0"/>
              <a:t>이 과정을 반복하다가 </a:t>
            </a:r>
            <a:r>
              <a:rPr lang="en-US" altLang="ko-KR" sz="1600" dirty="0"/>
              <a:t>[MASK] </a:t>
            </a:r>
            <a:r>
              <a:rPr lang="ko-KR" altLang="en-US" sz="1600" dirty="0"/>
              <a:t>토큰이 더 이상 없으면 출력</a:t>
            </a:r>
            <a:endParaRPr lang="en-US" altLang="ko-KR" sz="1600" dirty="0"/>
          </a:p>
          <a:p>
            <a:pPr marL="342900" indent="-342900" algn="l">
              <a:buAutoNum type="arabicPeriod"/>
            </a:pPr>
            <a:endParaRPr lang="en-US" altLang="ko-KR" sz="1600" dirty="0"/>
          </a:p>
        </p:txBody>
      </p:sp>
      <p:pic>
        <p:nvPicPr>
          <p:cNvPr id="5" name="녹화_2020_12_20_19_22_23_378">
            <a:hlinkClick r:id="" action="ppaction://media"/>
            <a:extLst>
              <a:ext uri="{FF2B5EF4-FFF2-40B4-BE49-F238E27FC236}">
                <a16:creationId xmlns:a16="http://schemas.microsoft.com/office/drawing/2014/main" id="{DF7EE12F-E9C3-40A5-98BF-4B9E29CEE0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93524" y="2878015"/>
            <a:ext cx="5340549" cy="248597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82E0A0C-B17D-4CCF-B818-1E52A1D61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58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4" name="부제목 4">
            <a:extLst>
              <a:ext uri="{FF2B5EF4-FFF2-40B4-BE49-F238E27FC236}">
                <a16:creationId xmlns:a16="http://schemas.microsoft.com/office/drawing/2014/main" id="{53B9E706-1E3D-409B-B224-CEECF973B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Translation Efficiency : CMLM</a:t>
            </a:r>
          </a:p>
          <a:p>
            <a:pPr algn="l"/>
            <a:endParaRPr lang="en-US" altLang="ko-KR" sz="1600" dirty="0"/>
          </a:p>
          <a:p>
            <a:pPr marL="285750" indent="-285750" algn="l">
              <a:buFontTx/>
              <a:buChar char="-"/>
            </a:pPr>
            <a:r>
              <a:rPr lang="en-US" altLang="ko-KR" sz="1600" dirty="0"/>
              <a:t>Iteration</a:t>
            </a:r>
            <a:r>
              <a:rPr lang="ko-KR" altLang="en-US" sz="1600" dirty="0"/>
              <a:t>을 반복하면서 점점 나아지는 모습을 보임</a:t>
            </a:r>
            <a:endParaRPr lang="en-US" altLang="ko-KR" sz="1600" dirty="0"/>
          </a:p>
          <a:p>
            <a:pPr marL="285750" indent="-285750" algn="l">
              <a:buFontTx/>
              <a:buChar char="-"/>
            </a:pPr>
            <a:r>
              <a:rPr lang="ko-KR" altLang="en-US" sz="1600" dirty="0"/>
              <a:t>노란색으로 색칠된 부분이 </a:t>
            </a:r>
            <a:r>
              <a:rPr lang="en-US" altLang="ko-KR" sz="1600" dirty="0"/>
              <a:t>[MASK]</a:t>
            </a:r>
            <a:r>
              <a:rPr lang="ko-KR" altLang="en-US" sz="1600" dirty="0"/>
              <a:t>로 변경되어 다시 예측한 부분들임</a:t>
            </a:r>
            <a:r>
              <a:rPr lang="en-US" altLang="ko-KR" sz="1600" dirty="0"/>
              <a:t>.</a:t>
            </a:r>
          </a:p>
          <a:p>
            <a:pPr marL="342900" indent="-342900" algn="l">
              <a:buAutoNum type="arabicPeriod"/>
            </a:pPr>
            <a:endParaRPr lang="en-US" altLang="ko-KR" sz="1600" dirty="0"/>
          </a:p>
        </p:txBody>
      </p:sp>
      <p:pic>
        <p:nvPicPr>
          <p:cNvPr id="146434" name="Picture 2" descr="스크린샷 2020-07-18 오전 2 54 02">
            <a:extLst>
              <a:ext uri="{FF2B5EF4-FFF2-40B4-BE49-F238E27FC236}">
                <a16:creationId xmlns:a16="http://schemas.microsoft.com/office/drawing/2014/main" id="{8A848F3D-F174-4C9E-84C0-61F2B94E6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15" y="3553236"/>
            <a:ext cx="10169769" cy="236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BC5875-690B-4850-B9FD-DF76E7B86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138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4" name="부제목 4">
            <a:extLst>
              <a:ext uri="{FF2B5EF4-FFF2-40B4-BE49-F238E27FC236}">
                <a16:creationId xmlns:a16="http://schemas.microsoft.com/office/drawing/2014/main" id="{53B9E706-1E3D-409B-B224-CEECF973B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Translation Efficiency : CMLM</a:t>
            </a:r>
          </a:p>
          <a:p>
            <a:pPr algn="l"/>
            <a:endParaRPr lang="en-US" altLang="ko-KR" sz="1600" dirty="0"/>
          </a:p>
          <a:p>
            <a:pPr marL="285750" indent="-285750" algn="l">
              <a:buFontTx/>
              <a:buChar char="-"/>
            </a:pPr>
            <a:r>
              <a:rPr lang="en-US" altLang="ko-KR" sz="1600" dirty="0"/>
              <a:t>Iteration</a:t>
            </a:r>
            <a:r>
              <a:rPr lang="ko-KR" altLang="en-US" sz="1600" dirty="0"/>
              <a:t>을 반복하면서 점점 나아지는 모습을 보임</a:t>
            </a:r>
            <a:endParaRPr lang="en-US" altLang="ko-KR" sz="1600" dirty="0"/>
          </a:p>
          <a:p>
            <a:pPr marL="285750" indent="-285750" algn="l">
              <a:buFontTx/>
              <a:buChar char="-"/>
            </a:pPr>
            <a:r>
              <a:rPr lang="en-US" altLang="ko-KR" sz="1600" dirty="0"/>
              <a:t>Iteration</a:t>
            </a:r>
            <a:r>
              <a:rPr lang="ko-KR" altLang="en-US" sz="1600" dirty="0"/>
              <a:t>을 반복할 수록 </a:t>
            </a:r>
            <a:r>
              <a:rPr lang="en-US" altLang="ko-KR" sz="1600" dirty="0"/>
              <a:t>BLEU </a:t>
            </a:r>
            <a:r>
              <a:rPr lang="ko-KR" altLang="en-US" sz="1600" dirty="0"/>
              <a:t>스코어가 올라가며</a:t>
            </a:r>
            <a:r>
              <a:rPr lang="en-US" altLang="ko-KR" sz="1600" dirty="0"/>
              <a:t>, Repetition</a:t>
            </a:r>
            <a:r>
              <a:rPr lang="ko-KR" altLang="en-US" sz="1600" dirty="0"/>
              <a:t>이 줄어 </a:t>
            </a:r>
            <a:r>
              <a:rPr lang="ko-KR" altLang="en-US" sz="1600" dirty="0" err="1"/>
              <a:t>듬</a:t>
            </a:r>
            <a:r>
              <a:rPr lang="en-US" altLang="ko-KR" sz="1600" dirty="0"/>
              <a:t>.</a:t>
            </a:r>
          </a:p>
          <a:p>
            <a:pPr algn="l"/>
            <a:endParaRPr lang="en-US" altLang="ko-KR" sz="1600" dirty="0"/>
          </a:p>
        </p:txBody>
      </p:sp>
      <p:pic>
        <p:nvPicPr>
          <p:cNvPr id="148482" name="Picture 2" descr="스크린샷 2020-07-18 오전 2 58 46">
            <a:extLst>
              <a:ext uri="{FF2B5EF4-FFF2-40B4-BE49-F238E27FC236}">
                <a16:creationId xmlns:a16="http://schemas.microsoft.com/office/drawing/2014/main" id="{71F9E7B7-D01B-4CA4-AC98-27A5600A5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435" y="3016526"/>
            <a:ext cx="6101129" cy="361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53E627C-3C3E-4612-BFCD-B5CEF51BA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849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4" name="부제목 4">
            <a:extLst>
              <a:ext uri="{FF2B5EF4-FFF2-40B4-BE49-F238E27FC236}">
                <a16:creationId xmlns:a16="http://schemas.microsoft.com/office/drawing/2014/main" id="{53B9E706-1E3D-409B-B224-CEECF973B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Translation Efficiency : CMLM</a:t>
            </a:r>
          </a:p>
          <a:p>
            <a:pPr algn="l"/>
            <a:endParaRPr lang="en-US" altLang="ko-KR" sz="1600" dirty="0"/>
          </a:p>
          <a:p>
            <a:pPr marL="285750" indent="-285750" algn="l">
              <a:buFontTx/>
              <a:buChar char="-"/>
            </a:pPr>
            <a:r>
              <a:rPr lang="ko-KR" altLang="en-US" sz="1600" dirty="0"/>
              <a:t>특히나 </a:t>
            </a:r>
            <a:r>
              <a:rPr lang="en-US" altLang="ko-KR" sz="1600" dirty="0"/>
              <a:t>CMLM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max_iteration</a:t>
            </a:r>
            <a:r>
              <a:rPr lang="ko-KR" altLang="en-US" sz="1600" dirty="0"/>
              <a:t>을 설정할 수 있다</a:t>
            </a:r>
            <a:r>
              <a:rPr lang="en-US" altLang="ko-KR" sz="1600" dirty="0"/>
              <a:t>.</a:t>
            </a:r>
          </a:p>
          <a:p>
            <a:pPr marL="285750" indent="-285750" algn="l">
              <a:buFontTx/>
              <a:buChar char="-"/>
            </a:pPr>
            <a:r>
              <a:rPr lang="ko-KR" altLang="en-US" sz="1600" dirty="0"/>
              <a:t>그래서 속도와 성능의 </a:t>
            </a:r>
            <a:r>
              <a:rPr lang="en-US" altLang="ko-KR" sz="1600" dirty="0"/>
              <a:t>trade-off</a:t>
            </a:r>
            <a:r>
              <a:rPr lang="ko-KR" altLang="en-US" sz="1600" dirty="0"/>
              <a:t>를 사용자가 설정할 수 있다</a:t>
            </a:r>
            <a:r>
              <a:rPr lang="en-US" altLang="ko-KR" sz="1600" dirty="0"/>
              <a:t>.</a:t>
            </a:r>
          </a:p>
          <a:p>
            <a:pPr marL="285750" indent="-285750" algn="l">
              <a:buFontTx/>
              <a:buChar char="-"/>
            </a:pPr>
            <a:r>
              <a:rPr lang="ko-KR" altLang="en-US" sz="1600" dirty="0"/>
              <a:t>오른쪽을 보면 </a:t>
            </a:r>
            <a:r>
              <a:rPr lang="en-US" altLang="ko-KR" sz="1600" dirty="0"/>
              <a:t>T(iteration)</a:t>
            </a:r>
            <a:r>
              <a:rPr lang="ko-KR" altLang="en-US" sz="1600" dirty="0"/>
              <a:t>이 높아질 수록 느리지만 좋은 문장이 만들어진다</a:t>
            </a:r>
            <a:r>
              <a:rPr lang="en-US" altLang="ko-KR" sz="1600" dirty="0"/>
              <a:t>.</a:t>
            </a:r>
          </a:p>
        </p:txBody>
      </p:sp>
      <p:pic>
        <p:nvPicPr>
          <p:cNvPr id="6" name="Picture 4" descr="스크린샷 2020-07-18 오전 3 00 53">
            <a:extLst>
              <a:ext uri="{FF2B5EF4-FFF2-40B4-BE49-F238E27FC236}">
                <a16:creationId xmlns:a16="http://schemas.microsoft.com/office/drawing/2014/main" id="{949F7071-C5F4-4EB8-88D2-16227EEF29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67"/>
          <a:stretch/>
        </p:blipFill>
        <p:spPr bwMode="auto">
          <a:xfrm>
            <a:off x="3669278" y="3317631"/>
            <a:ext cx="4853443" cy="332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0A44A01-BB90-42A0-98EA-BEBE2F71D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781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4" name="부제목 4">
            <a:extLst>
              <a:ext uri="{FF2B5EF4-FFF2-40B4-BE49-F238E27FC236}">
                <a16:creationId xmlns:a16="http://schemas.microsoft.com/office/drawing/2014/main" id="{53B9E706-1E3D-409B-B224-CEECF973B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Translation Efficiency : Deep Encoder &amp; Shallow Decoder</a:t>
            </a:r>
          </a:p>
          <a:p>
            <a:pPr algn="l"/>
            <a:endParaRPr lang="en-US" altLang="ko-KR" sz="1600" dirty="0"/>
          </a:p>
          <a:p>
            <a:pPr marL="285750" indent="-285750" algn="l">
              <a:buFontTx/>
              <a:buChar char="-"/>
            </a:pPr>
            <a:r>
              <a:rPr lang="ko-KR" altLang="en-US" sz="1600" dirty="0"/>
              <a:t>어차피 </a:t>
            </a:r>
            <a:r>
              <a:rPr lang="en-US" altLang="ko-KR" sz="1600" dirty="0"/>
              <a:t>Non-AR</a:t>
            </a:r>
            <a:r>
              <a:rPr lang="ko-KR" altLang="en-US" sz="1600" dirty="0"/>
              <a:t>의 </a:t>
            </a:r>
            <a:r>
              <a:rPr lang="en-US" altLang="ko-KR" sz="1600" dirty="0"/>
              <a:t>Upper bound</a:t>
            </a:r>
            <a:r>
              <a:rPr lang="ko-KR" altLang="en-US" sz="1600" dirty="0"/>
              <a:t>는 </a:t>
            </a:r>
            <a:r>
              <a:rPr lang="en-US" altLang="ko-KR" sz="1600" dirty="0"/>
              <a:t>AR</a:t>
            </a:r>
            <a:r>
              <a:rPr lang="ko-KR" altLang="en-US" sz="1600" dirty="0"/>
              <a:t>이다</a:t>
            </a:r>
            <a:r>
              <a:rPr lang="en-US" altLang="ko-KR" sz="1600" dirty="0"/>
              <a:t>.</a:t>
            </a:r>
          </a:p>
          <a:p>
            <a:pPr marL="285750" indent="-285750" algn="l">
              <a:buFontTx/>
              <a:buChar char="-"/>
            </a:pPr>
            <a:r>
              <a:rPr lang="ko-KR" altLang="en-US" sz="1600" dirty="0"/>
              <a:t>아무리 성능이 개선되어봐야 </a:t>
            </a:r>
            <a:r>
              <a:rPr lang="en-US" altLang="ko-KR" sz="1600" dirty="0"/>
              <a:t>AR</a:t>
            </a:r>
            <a:r>
              <a:rPr lang="ko-KR" altLang="en-US" sz="1600" dirty="0"/>
              <a:t>의 성능을 넘어서는 것은 어려운 일이다</a:t>
            </a:r>
            <a:r>
              <a:rPr lang="en-US" altLang="ko-KR" sz="1600" dirty="0"/>
              <a:t>.</a:t>
            </a:r>
          </a:p>
          <a:p>
            <a:pPr marL="285750" indent="-285750" algn="l">
              <a:buFontTx/>
              <a:buChar char="-"/>
            </a:pPr>
            <a:r>
              <a:rPr lang="ko-KR" altLang="en-US" sz="1600" dirty="0"/>
              <a:t>차라리 </a:t>
            </a:r>
            <a:r>
              <a:rPr lang="en-US" altLang="ko-KR" sz="1600" dirty="0"/>
              <a:t>AR</a:t>
            </a:r>
            <a:r>
              <a:rPr lang="ko-KR" altLang="en-US" sz="1600" dirty="0"/>
              <a:t>의 속도를 </a:t>
            </a:r>
            <a:r>
              <a:rPr lang="en-US" altLang="ko-KR" sz="1600" dirty="0"/>
              <a:t>Non-AR </a:t>
            </a:r>
            <a:r>
              <a:rPr lang="ko-KR" altLang="en-US" sz="1600" dirty="0"/>
              <a:t>급으로 빠르게 만들어보자</a:t>
            </a:r>
            <a:r>
              <a:rPr lang="en-US" altLang="ko-KR" sz="1600" dirty="0"/>
              <a:t>.</a:t>
            </a:r>
          </a:p>
          <a:p>
            <a:pPr marL="285750" indent="-285750" algn="l">
              <a:buFontTx/>
              <a:buChar char="-"/>
            </a:pPr>
            <a:endParaRPr lang="en-US" altLang="ko-KR" sz="1600" dirty="0"/>
          </a:p>
          <a:p>
            <a:pPr algn="l"/>
            <a:r>
              <a:rPr lang="en-US" altLang="ko-KR" sz="1600" b="1" dirty="0"/>
              <a:t>Deep Encoder &amp; Shallow Decoder</a:t>
            </a:r>
          </a:p>
          <a:p>
            <a:pPr marL="285750" indent="-285750" algn="l">
              <a:buFontTx/>
              <a:buChar char="-"/>
            </a:pPr>
            <a:r>
              <a:rPr lang="ko-KR" altLang="en-US" sz="1600" dirty="0"/>
              <a:t>자연어 생성의 </a:t>
            </a:r>
            <a:r>
              <a:rPr lang="en-US" altLang="ko-KR" sz="1600" dirty="0"/>
              <a:t>Bottleneck</a:t>
            </a:r>
            <a:r>
              <a:rPr lang="ko-KR" altLang="en-US" sz="1600" dirty="0"/>
              <a:t>은 </a:t>
            </a:r>
            <a:r>
              <a:rPr lang="en-US" altLang="ko-KR" sz="1600" dirty="0"/>
              <a:t>Decoder</a:t>
            </a:r>
            <a:r>
              <a:rPr lang="ko-KR" altLang="en-US" sz="1600" dirty="0"/>
              <a:t>이다</a:t>
            </a:r>
            <a:r>
              <a:rPr lang="en-US" altLang="ko-KR" sz="1600" dirty="0"/>
              <a:t>. Decoder</a:t>
            </a:r>
            <a:r>
              <a:rPr lang="ko-KR" altLang="en-US" sz="1600" dirty="0"/>
              <a:t>가 빨라지면 생성 속도도 빨라진다</a:t>
            </a:r>
            <a:r>
              <a:rPr lang="en-US" altLang="ko-KR" sz="1600" dirty="0"/>
              <a:t>.</a:t>
            </a:r>
          </a:p>
          <a:p>
            <a:pPr marL="285750" indent="-285750" algn="l">
              <a:buFontTx/>
              <a:buChar char="-"/>
            </a:pPr>
            <a:r>
              <a:rPr lang="ko-KR" altLang="en-US" sz="1600" dirty="0"/>
              <a:t>동일한 파라미터를 </a:t>
            </a:r>
            <a:r>
              <a:rPr lang="ko-KR" altLang="en-US" sz="1600" dirty="0" err="1"/>
              <a:t>쓸거면</a:t>
            </a:r>
            <a:r>
              <a:rPr lang="ko-KR" altLang="en-US" sz="1600" dirty="0"/>
              <a:t> </a:t>
            </a:r>
            <a:r>
              <a:rPr lang="en-US" altLang="ko-KR" sz="1600" dirty="0"/>
              <a:t>Encoder</a:t>
            </a:r>
            <a:r>
              <a:rPr lang="ko-KR" altLang="en-US" sz="1600" dirty="0"/>
              <a:t>에 파라미터를 </a:t>
            </a:r>
            <a:r>
              <a:rPr lang="ko-KR" altLang="en-US" sz="1600" dirty="0" err="1"/>
              <a:t>몰빵하고</a:t>
            </a:r>
            <a:r>
              <a:rPr lang="ko-KR" altLang="en-US" sz="1600" dirty="0"/>
              <a:t> </a:t>
            </a:r>
            <a:r>
              <a:rPr lang="en-US" altLang="ko-KR" sz="1600" dirty="0"/>
              <a:t>Decoder</a:t>
            </a:r>
            <a:r>
              <a:rPr lang="ko-KR" altLang="en-US" sz="1600" dirty="0"/>
              <a:t>는 </a:t>
            </a:r>
            <a:r>
              <a:rPr lang="en-US" altLang="ko-KR" sz="1600" dirty="0"/>
              <a:t>1 Layer</a:t>
            </a:r>
            <a:r>
              <a:rPr lang="ko-KR" altLang="en-US" sz="1600" dirty="0"/>
              <a:t>만 써보면 어떨까</a:t>
            </a:r>
            <a:r>
              <a:rPr lang="en-US" altLang="ko-KR" sz="1600" dirty="0"/>
              <a:t>?</a:t>
            </a:r>
          </a:p>
          <a:p>
            <a:pPr marL="285750" indent="-285750" algn="l">
              <a:buFontTx/>
              <a:buChar char="-"/>
            </a:pPr>
            <a:r>
              <a:rPr lang="ko-KR" altLang="en-US" sz="1600" dirty="0"/>
              <a:t>즉</a:t>
            </a:r>
            <a:r>
              <a:rPr lang="en-US" altLang="ko-KR" sz="1600" dirty="0"/>
              <a:t>, </a:t>
            </a:r>
            <a:r>
              <a:rPr lang="ko-KR" altLang="en-US" sz="1600" dirty="0"/>
              <a:t>기존의 </a:t>
            </a:r>
            <a:r>
              <a:rPr lang="en-US" altLang="ko-KR" sz="1600" dirty="0"/>
              <a:t>6 Encoder + 6 Decoder</a:t>
            </a:r>
            <a:r>
              <a:rPr lang="ko-KR" altLang="en-US" sz="1600" dirty="0"/>
              <a:t> → </a:t>
            </a:r>
            <a:r>
              <a:rPr lang="en-US" altLang="ko-KR" sz="1600" dirty="0"/>
              <a:t>12 Encoder + 1 Decoder</a:t>
            </a:r>
            <a:r>
              <a:rPr lang="ko-KR" altLang="en-US" sz="1600" dirty="0"/>
              <a:t>로 변경해보았다</a:t>
            </a:r>
            <a:r>
              <a:rPr lang="en-US" altLang="ko-KR" sz="1600" dirty="0"/>
              <a:t>.</a:t>
            </a:r>
          </a:p>
          <a:p>
            <a:pPr marL="285750" indent="-285750" algn="l">
              <a:buFontTx/>
              <a:buChar char="-"/>
            </a:pPr>
            <a:endParaRPr lang="en-US" altLang="ko-KR" sz="16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C0E27FA-7AD4-458D-8618-85346861B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35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4" name="부제목 4">
            <a:extLst>
              <a:ext uri="{FF2B5EF4-FFF2-40B4-BE49-F238E27FC236}">
                <a16:creationId xmlns:a16="http://schemas.microsoft.com/office/drawing/2014/main" id="{53B9E706-1E3D-409B-B224-CEECF973B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Translation Efficiency : Deep Encoder &amp; Shallow Decoder</a:t>
            </a:r>
          </a:p>
          <a:p>
            <a:pPr algn="l"/>
            <a:endParaRPr lang="en-US" altLang="ko-KR" sz="1600" dirty="0"/>
          </a:p>
          <a:p>
            <a:pPr marL="285750" indent="-285750" algn="l">
              <a:buFontTx/>
              <a:buChar char="-"/>
            </a:pPr>
            <a:r>
              <a:rPr lang="ko-KR" altLang="en-US" sz="1600" dirty="0"/>
              <a:t>결과는 아래에서 확인할 수 있는데</a:t>
            </a:r>
            <a:r>
              <a:rPr lang="en-US" altLang="ko-KR" sz="1600" dirty="0"/>
              <a:t>, </a:t>
            </a:r>
            <a:r>
              <a:rPr lang="ko-KR" altLang="en-US" sz="1600" dirty="0"/>
              <a:t>우선 성능이 거의 떨어지지 않는다</a:t>
            </a:r>
            <a:r>
              <a:rPr lang="en-US" altLang="ko-KR" sz="1600" dirty="0"/>
              <a:t>.</a:t>
            </a:r>
          </a:p>
          <a:p>
            <a:pPr marL="285750" indent="-285750" algn="l">
              <a:buFontTx/>
              <a:buChar char="-"/>
            </a:pPr>
            <a:r>
              <a:rPr lang="ko-KR" altLang="en-US" sz="1600" dirty="0"/>
              <a:t>또한 이렇게 하면 보통 </a:t>
            </a:r>
            <a:r>
              <a:rPr lang="en-US" altLang="ko-KR" sz="1600" dirty="0"/>
              <a:t>2 ~ 3</a:t>
            </a:r>
            <a:r>
              <a:rPr lang="ko-KR" altLang="en-US" sz="1600" dirty="0"/>
              <a:t>배 정도로 속도가 빨라져서 </a:t>
            </a:r>
            <a:r>
              <a:rPr lang="en-US" altLang="ko-KR" sz="1600" dirty="0"/>
              <a:t>Non-AR </a:t>
            </a:r>
            <a:r>
              <a:rPr lang="ko-KR" altLang="en-US" sz="1600" dirty="0"/>
              <a:t>모델급의 속도를 낼 수 있었다</a:t>
            </a:r>
            <a:r>
              <a:rPr lang="en-US" altLang="ko-KR" sz="1600" dirty="0"/>
              <a:t>.</a:t>
            </a:r>
          </a:p>
          <a:p>
            <a:pPr marL="285750" indent="-285750" algn="l">
              <a:buFontTx/>
              <a:buChar char="-"/>
            </a:pPr>
            <a:r>
              <a:rPr lang="ko-KR" altLang="en-US" sz="1600" dirty="0"/>
              <a:t>물론 </a:t>
            </a:r>
            <a:r>
              <a:rPr lang="en-US" altLang="ko-KR" sz="1600" dirty="0"/>
              <a:t>Non-AR</a:t>
            </a:r>
            <a:r>
              <a:rPr lang="ko-KR" altLang="en-US" sz="1600" dirty="0"/>
              <a:t>도 </a:t>
            </a:r>
            <a:r>
              <a:rPr lang="en-US" altLang="ko-KR" sz="1600" dirty="0"/>
              <a:t>12-1 </a:t>
            </a:r>
            <a:r>
              <a:rPr lang="ko-KR" altLang="en-US" sz="1600" dirty="0"/>
              <a:t>구조로 바꾸면 더 빨라지지만 </a:t>
            </a:r>
            <a:r>
              <a:rPr lang="en-US" altLang="ko-KR" sz="1600" dirty="0"/>
              <a:t>AR</a:t>
            </a:r>
            <a:r>
              <a:rPr lang="ko-KR" altLang="en-US" sz="1600" dirty="0"/>
              <a:t>과 다르게 성능이 곤두박질 친다</a:t>
            </a:r>
            <a:r>
              <a:rPr lang="en-US" altLang="ko-KR" sz="1600" dirty="0"/>
              <a:t>.</a:t>
            </a:r>
          </a:p>
          <a:p>
            <a:pPr marL="285750" indent="-285750" algn="l">
              <a:buFontTx/>
              <a:buChar char="-"/>
            </a:pPr>
            <a:r>
              <a:rPr lang="ko-KR" altLang="en-US" sz="1600" b="1" u="sng" dirty="0">
                <a:solidFill>
                  <a:srgbClr val="FF0000"/>
                </a:solidFill>
                <a:latin typeface="-apple-system"/>
              </a:rPr>
              <a:t>그러면</a:t>
            </a:r>
            <a:r>
              <a:rPr lang="ko-KR" altLang="en-US" sz="1600" b="1" i="0" u="sng" dirty="0">
                <a:solidFill>
                  <a:srgbClr val="FF0000"/>
                </a:solidFill>
                <a:effectLst/>
                <a:latin typeface="-apple-system"/>
              </a:rPr>
              <a:t> 번역에서는 인코더가 </a:t>
            </a:r>
            <a:r>
              <a:rPr lang="ko-KR" altLang="en-US" sz="1600" b="1" i="0" u="sng" dirty="0" err="1">
                <a:solidFill>
                  <a:srgbClr val="FF0000"/>
                </a:solidFill>
                <a:effectLst/>
                <a:latin typeface="-apple-system"/>
              </a:rPr>
              <a:t>디코더보다</a:t>
            </a:r>
            <a:r>
              <a:rPr lang="ko-KR" altLang="en-US" sz="1600" b="1" i="0" u="sng" dirty="0">
                <a:solidFill>
                  <a:srgbClr val="FF0000"/>
                </a:solidFill>
                <a:effectLst/>
                <a:latin typeface="-apple-system"/>
              </a:rPr>
              <a:t> </a:t>
            </a:r>
            <a:r>
              <a:rPr lang="ko-KR" altLang="en-US" sz="1600" b="1" i="0" u="sng" dirty="0" err="1">
                <a:solidFill>
                  <a:srgbClr val="FF0000"/>
                </a:solidFill>
                <a:effectLst/>
                <a:latin typeface="-apple-system"/>
              </a:rPr>
              <a:t>중요한걸까</a:t>
            </a:r>
            <a:r>
              <a:rPr lang="en-US" altLang="ko-KR" sz="1600" b="1" i="0" u="sng" dirty="0">
                <a:solidFill>
                  <a:srgbClr val="FF0000"/>
                </a:solidFill>
                <a:effectLst/>
                <a:latin typeface="-apple-system"/>
              </a:rPr>
              <a:t>? </a:t>
            </a:r>
            <a:r>
              <a:rPr lang="ko-KR" altLang="en-US" sz="1600" b="1" i="0" u="sng" dirty="0">
                <a:solidFill>
                  <a:srgbClr val="FF0000"/>
                </a:solidFill>
                <a:effectLst/>
                <a:latin typeface="-apple-system"/>
              </a:rPr>
              <a:t>인코더를 깊게 쌓으면 왜 번역이 잘 되는 걸까</a:t>
            </a:r>
            <a:r>
              <a:rPr lang="en-US" altLang="ko-KR" sz="1600" b="1" i="0" u="sng" dirty="0">
                <a:solidFill>
                  <a:srgbClr val="FF0000"/>
                </a:solidFill>
                <a:effectLst/>
                <a:latin typeface="-apple-system"/>
              </a:rPr>
              <a:t>?</a:t>
            </a:r>
            <a:endParaRPr lang="en-US" altLang="ko-KR" sz="1600" u="sng" dirty="0">
              <a:solidFill>
                <a:srgbClr val="FF0000"/>
              </a:solidFill>
            </a:endParaRPr>
          </a:p>
        </p:txBody>
      </p:sp>
      <p:pic>
        <p:nvPicPr>
          <p:cNvPr id="149506" name="Picture 2" descr="image">
            <a:extLst>
              <a:ext uri="{FF2B5EF4-FFF2-40B4-BE49-F238E27FC236}">
                <a16:creationId xmlns:a16="http://schemas.microsoft.com/office/drawing/2014/main" id="{EFC6E09F-B6B6-475C-AC28-F3D8136A5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0" y="3639347"/>
            <a:ext cx="8153400" cy="294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64A00A-9390-4952-BE7D-EDD9BD8AF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055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4" name="부제목 4">
            <a:extLst>
              <a:ext uri="{FF2B5EF4-FFF2-40B4-BE49-F238E27FC236}">
                <a16:creationId xmlns:a16="http://schemas.microsoft.com/office/drawing/2014/main" id="{53B9E706-1E3D-409B-B224-CEECF973B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11246694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b="1" dirty="0"/>
              <a:t>Translation Efficiency : </a:t>
            </a:r>
            <a:r>
              <a:rPr lang="en-US" altLang="ko-KR" sz="2000" b="1" i="0" dirty="0">
                <a:solidFill>
                  <a:srgbClr val="24292E"/>
                </a:solidFill>
                <a:effectLst/>
              </a:rPr>
              <a:t>Shallow-to-Deep Training for Neural Machine Translation</a:t>
            </a:r>
          </a:p>
          <a:p>
            <a:pPr marL="285750" indent="-285750" algn="l">
              <a:buFontTx/>
              <a:buChar char="-"/>
            </a:pPr>
            <a:endParaRPr lang="en-US" altLang="ko-KR" sz="1500" dirty="0"/>
          </a:p>
          <a:p>
            <a:pPr marL="285750" indent="-285750" algn="l">
              <a:buFontTx/>
              <a:buChar char="-"/>
            </a:pPr>
            <a:r>
              <a:rPr lang="en-US" altLang="ko-KR" sz="1500" dirty="0"/>
              <a:t>1. </a:t>
            </a:r>
            <a:r>
              <a:rPr lang="en-US" altLang="ko-KR" sz="1500" dirty="0" err="1"/>
              <a:t>Emb</a:t>
            </a:r>
            <a:r>
              <a:rPr lang="en-US" altLang="ko-KR" sz="1500" dirty="0"/>
              <a:t>-Similarity : </a:t>
            </a:r>
            <a:r>
              <a:rPr lang="ko-KR" altLang="en-US" sz="1500" dirty="0"/>
              <a:t>인코더가 깊어질수록 입력 </a:t>
            </a:r>
            <a:r>
              <a:rPr lang="ko-KR" altLang="en-US" sz="1500" dirty="0" err="1"/>
              <a:t>임베딩과</a:t>
            </a:r>
            <a:r>
              <a:rPr lang="ko-KR" altLang="en-US" sz="1500" dirty="0"/>
              <a:t> </a:t>
            </a:r>
            <a:r>
              <a:rPr lang="en-US" altLang="ko-KR" sz="1500" dirty="0" err="1"/>
              <a:t>i</a:t>
            </a:r>
            <a:r>
              <a:rPr lang="ko-KR" altLang="en-US" sz="1500" dirty="0"/>
              <a:t>번째 </a:t>
            </a:r>
            <a:r>
              <a:rPr lang="en-US" altLang="ko-KR" sz="1500" dirty="0"/>
              <a:t>Layer</a:t>
            </a:r>
            <a:r>
              <a:rPr lang="ko-KR" altLang="en-US" sz="1500" dirty="0"/>
              <a:t>의 </a:t>
            </a:r>
            <a:r>
              <a:rPr lang="ko-KR" altLang="en-US" sz="1500" dirty="0" err="1"/>
              <a:t>출력값이</a:t>
            </a:r>
            <a:r>
              <a:rPr lang="ko-KR" altLang="en-US" sz="1500" dirty="0"/>
              <a:t> 비슷하지 않게 됨 </a:t>
            </a:r>
            <a:endParaRPr lang="en-US" altLang="ko-KR" sz="1500" dirty="0"/>
          </a:p>
          <a:p>
            <a:pPr lvl="1" algn="l"/>
            <a:r>
              <a:rPr lang="ko-KR" altLang="en-US" sz="1500" dirty="0"/>
              <a:t>→ </a:t>
            </a:r>
            <a:r>
              <a:rPr lang="ko-KR" altLang="en-US" sz="1500" b="1" u="sng" dirty="0"/>
              <a:t>입력 표현을 더 많이 변화시킨다</a:t>
            </a:r>
            <a:r>
              <a:rPr lang="en-US" altLang="ko-KR" sz="1500" b="1" u="sng" dirty="0"/>
              <a:t>.</a:t>
            </a:r>
          </a:p>
          <a:p>
            <a:pPr marL="285750" indent="-285750" algn="l">
              <a:buFontTx/>
              <a:buChar char="-"/>
            </a:pPr>
            <a:r>
              <a:rPr lang="en-US" altLang="ko-KR" sz="1500" dirty="0"/>
              <a:t>2. Adjacent-Similarity : </a:t>
            </a:r>
            <a:r>
              <a:rPr lang="ko-KR" altLang="en-US" sz="1500" dirty="0"/>
              <a:t>인코더가 깊어질수록 </a:t>
            </a:r>
            <a:r>
              <a:rPr lang="en-US" altLang="ko-KR" sz="1500" dirty="0" err="1"/>
              <a:t>i</a:t>
            </a:r>
            <a:r>
              <a:rPr lang="ko-KR" altLang="en-US" sz="1500" dirty="0"/>
              <a:t>번째 출력과 </a:t>
            </a:r>
            <a:r>
              <a:rPr lang="en-US" altLang="ko-KR" sz="1500" dirty="0"/>
              <a:t>i-1</a:t>
            </a:r>
            <a:r>
              <a:rPr lang="ko-KR" altLang="en-US" sz="1500" dirty="0"/>
              <a:t>번 째 출력이 거의 비슷하다</a:t>
            </a:r>
            <a:r>
              <a:rPr lang="en-US" altLang="ko-KR" sz="1500" dirty="0"/>
              <a:t>.</a:t>
            </a:r>
          </a:p>
          <a:p>
            <a:pPr lvl="1" algn="l"/>
            <a:r>
              <a:rPr lang="ko-KR" altLang="en-US" sz="1500" dirty="0"/>
              <a:t>→ </a:t>
            </a:r>
            <a:r>
              <a:rPr lang="ko-KR" altLang="en-US" sz="1500" b="1" u="sng" dirty="0"/>
              <a:t>인접 레이어들의 표현이 더욱 </a:t>
            </a:r>
            <a:r>
              <a:rPr lang="ko-KR" altLang="en-US" sz="1500" b="1" u="sng" dirty="0" err="1"/>
              <a:t>비슷해진다</a:t>
            </a:r>
            <a:r>
              <a:rPr lang="en-US" altLang="ko-KR" sz="1500" b="1" u="sng" dirty="0"/>
              <a:t>.</a:t>
            </a:r>
          </a:p>
          <a:p>
            <a:pPr marL="285750" indent="-285750" algn="l">
              <a:buFontTx/>
              <a:buChar char="-"/>
            </a:pPr>
            <a:r>
              <a:rPr lang="en-US" altLang="ko-KR" sz="1500" dirty="0"/>
              <a:t>3. Inter</a:t>
            </a:r>
            <a:r>
              <a:rPr lang="ko-KR" altLang="en-US" sz="1500" dirty="0"/>
              <a:t> </a:t>
            </a:r>
            <a:r>
              <a:rPr lang="en-US" altLang="ko-KR" sz="1500" dirty="0"/>
              <a:t>Similarity</a:t>
            </a:r>
            <a:r>
              <a:rPr lang="ko-KR" altLang="en-US" sz="1500" dirty="0"/>
              <a:t> </a:t>
            </a:r>
            <a:r>
              <a:rPr lang="en-US" altLang="ko-KR" sz="1500" dirty="0"/>
              <a:t>:</a:t>
            </a:r>
            <a:r>
              <a:rPr lang="ko-KR" altLang="en-US" sz="1500" dirty="0"/>
              <a:t> 인코더가 깊어질수록 각 포지션의 </a:t>
            </a:r>
            <a:r>
              <a:rPr lang="en-US" altLang="ko-KR" sz="1500" dirty="0"/>
              <a:t>Representation</a:t>
            </a:r>
            <a:r>
              <a:rPr lang="ko-KR" altLang="en-US" sz="1500" dirty="0"/>
              <a:t>과 이들의 평균 </a:t>
            </a:r>
            <a:r>
              <a:rPr lang="en-US" altLang="ko-KR" sz="1500" dirty="0"/>
              <a:t>Representation</a:t>
            </a:r>
            <a:r>
              <a:rPr lang="ko-KR" altLang="en-US" sz="1500" dirty="0"/>
              <a:t>이 </a:t>
            </a:r>
            <a:r>
              <a:rPr lang="ko-KR" altLang="en-US" sz="1500" dirty="0" err="1"/>
              <a:t>비슷해진다</a:t>
            </a:r>
            <a:r>
              <a:rPr lang="en-US" altLang="ko-KR" sz="1500" dirty="0"/>
              <a:t>.</a:t>
            </a:r>
          </a:p>
          <a:p>
            <a:pPr lvl="1" algn="l"/>
            <a:r>
              <a:rPr lang="ko-KR" altLang="en-US" sz="1500" dirty="0"/>
              <a:t>→ </a:t>
            </a:r>
            <a:r>
              <a:rPr lang="en-US" altLang="ko-KR" sz="1500" b="1" u="sng" dirty="0"/>
              <a:t>Noisy</a:t>
            </a:r>
            <a:r>
              <a:rPr lang="ko-KR" altLang="en-US" sz="1500" b="1" u="sng" dirty="0"/>
              <a:t>한 입력에 강해진다</a:t>
            </a:r>
            <a:r>
              <a:rPr lang="en-US" altLang="ko-KR" sz="1500" b="1" u="sng" dirty="0"/>
              <a:t>.</a:t>
            </a:r>
            <a:endParaRPr lang="en-US" altLang="ko-KR" sz="1500" b="1" i="0" u="sng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 algn="l">
              <a:buFontTx/>
              <a:buChar char="-"/>
            </a:pPr>
            <a:endParaRPr lang="en-US" altLang="ko-KR" sz="1600" dirty="0"/>
          </a:p>
        </p:txBody>
      </p:sp>
      <p:pic>
        <p:nvPicPr>
          <p:cNvPr id="151554" name="Picture 2" descr="image">
            <a:extLst>
              <a:ext uri="{FF2B5EF4-FFF2-40B4-BE49-F238E27FC236}">
                <a16:creationId xmlns:a16="http://schemas.microsoft.com/office/drawing/2014/main" id="{F7ABB073-D9F6-4BAD-B8AB-3D4C984268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75"/>
          <a:stretch/>
        </p:blipFill>
        <p:spPr bwMode="auto">
          <a:xfrm>
            <a:off x="4167554" y="3875944"/>
            <a:ext cx="7575573" cy="258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B04C48AD-4676-4A64-ACD2-5B4B042193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518" y="5173422"/>
            <a:ext cx="3749424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Inter-Similarity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This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can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be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seen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as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smoothing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Arial Unicode MS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the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representations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over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different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positions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.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Arial Unicode MS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A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smoothed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representation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makes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the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model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Arial Unicode MS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more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robust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 and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is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less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sensitive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noisy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input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117DDFEB-D3A0-4DB6-95F8-F7AC8D79294F}"/>
              </a:ext>
            </a:extLst>
          </p:cNvPr>
          <p:cNvSpPr/>
          <p:nvPr/>
        </p:nvSpPr>
        <p:spPr>
          <a:xfrm rot="5400000">
            <a:off x="1597271" y="4260095"/>
            <a:ext cx="1005252" cy="4249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325B29-1BD0-46BB-ADEC-FD7C6F722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236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4" name="부제목 4">
            <a:extLst>
              <a:ext uri="{FF2B5EF4-FFF2-40B4-BE49-F238E27FC236}">
                <a16:creationId xmlns:a16="http://schemas.microsoft.com/office/drawing/2014/main" id="{53B9E706-1E3D-409B-B224-CEECF973B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0" y="1253691"/>
            <a:ext cx="11914909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b="1" dirty="0"/>
              <a:t>Translation Efficiency : </a:t>
            </a:r>
            <a:r>
              <a:rPr lang="en-US" altLang="ko-KR" sz="2000" b="1" i="0" dirty="0">
                <a:solidFill>
                  <a:srgbClr val="24292E"/>
                </a:solidFill>
                <a:effectLst/>
              </a:rPr>
              <a:t>Shallow-to-Deep Training for Neural Machine Translation</a:t>
            </a:r>
          </a:p>
          <a:p>
            <a:pPr marL="285750" indent="-285750" algn="l">
              <a:buFontTx/>
              <a:buChar char="-"/>
            </a:pPr>
            <a:endParaRPr lang="en-US" altLang="ko-KR" sz="1500" dirty="0"/>
          </a:p>
          <a:p>
            <a:pPr marL="285750" indent="-285750" algn="l">
              <a:buFontTx/>
              <a:buChar char="-"/>
            </a:pPr>
            <a:r>
              <a:rPr lang="ko-KR" altLang="en-US" sz="1600" dirty="0"/>
              <a:t>대충 인코더가 깊으면 깊을수록 좋다는 건 알겠다</a:t>
            </a:r>
            <a:r>
              <a:rPr lang="en-US" altLang="ko-KR" sz="1600" dirty="0"/>
              <a:t>. </a:t>
            </a:r>
            <a:r>
              <a:rPr lang="ko-KR" altLang="en-US" sz="1600" dirty="0"/>
              <a:t>그런데 학습이 너</a:t>
            </a:r>
            <a:r>
              <a:rPr lang="en-US" altLang="ko-KR" sz="1600" dirty="0"/>
              <a:t>~~</a:t>
            </a:r>
            <a:r>
              <a:rPr lang="ko-KR" altLang="en-US" sz="1600" dirty="0"/>
              <a:t>무 오래 걸린다</a:t>
            </a:r>
            <a:r>
              <a:rPr lang="en-US" altLang="ko-KR" sz="1600" dirty="0"/>
              <a:t>.</a:t>
            </a:r>
          </a:p>
          <a:p>
            <a:pPr marL="285750" indent="-285750" algn="l">
              <a:buFontTx/>
              <a:buChar char="-"/>
            </a:pPr>
            <a:r>
              <a:rPr lang="ko-KR" altLang="en-US" sz="1600" b="1" u="sng" dirty="0"/>
              <a:t>아래 그림처럼 </a:t>
            </a:r>
            <a:r>
              <a:rPr lang="en-US" altLang="ko-KR" sz="1600" b="1" u="sng" dirty="0"/>
              <a:t>Weight</a:t>
            </a:r>
            <a:r>
              <a:rPr lang="ko-KR" altLang="en-US" sz="1600" b="1" u="sng" dirty="0"/>
              <a:t>를 복사하면서 모델을 학습시키면 훨씬 빨리 할 수 있다고 한다</a:t>
            </a:r>
            <a:r>
              <a:rPr lang="en-US" altLang="ko-KR" sz="1600" b="1" u="sng" dirty="0"/>
              <a:t>.</a:t>
            </a:r>
          </a:p>
          <a:p>
            <a:pPr marL="742950" lvl="1" indent="-285750" algn="l">
              <a:buFontTx/>
              <a:buChar char="-"/>
            </a:pPr>
            <a:r>
              <a:rPr lang="ko-KR" altLang="en-US" sz="1600" dirty="0"/>
              <a:t>가장 베이스라인인 </a:t>
            </a:r>
            <a:r>
              <a:rPr lang="en-US" altLang="ko-KR" sz="1600" dirty="0"/>
              <a:t>Enc6-Dec6 </a:t>
            </a:r>
            <a:r>
              <a:rPr lang="ko-KR" altLang="en-US" sz="1600" dirty="0"/>
              <a:t>모델을 학습시킨다</a:t>
            </a:r>
            <a:r>
              <a:rPr lang="en-US" altLang="ko-KR" sz="1600" dirty="0"/>
              <a:t>.</a:t>
            </a:r>
          </a:p>
          <a:p>
            <a:pPr marL="742950" lvl="1" indent="-285750" algn="l">
              <a:buFontTx/>
              <a:buChar char="-"/>
            </a:pPr>
            <a:r>
              <a:rPr lang="en-US" altLang="ko-KR" sz="1600" dirty="0"/>
              <a:t>6Layer</a:t>
            </a:r>
            <a:r>
              <a:rPr lang="ko-KR" altLang="en-US" sz="1600" dirty="0"/>
              <a:t>는 그대로 이용하고 </a:t>
            </a:r>
            <a:r>
              <a:rPr lang="en-US" altLang="ko-KR" sz="1600" b="1" u="sng" dirty="0"/>
              <a:t>Enc6</a:t>
            </a:r>
            <a:r>
              <a:rPr lang="ko-KR" altLang="en-US" sz="1600" b="1" u="sng" dirty="0"/>
              <a:t>을 </a:t>
            </a:r>
            <a:r>
              <a:rPr lang="en-US" altLang="ko-KR" sz="1600" b="1" u="sng" dirty="0"/>
              <a:t>copy</a:t>
            </a:r>
            <a:r>
              <a:rPr lang="ko-KR" altLang="en-US" sz="1600" b="1" u="sng" dirty="0"/>
              <a:t>해서</a:t>
            </a:r>
            <a:r>
              <a:rPr lang="ko-KR" altLang="en-US" sz="1600" dirty="0"/>
              <a:t> </a:t>
            </a:r>
            <a:r>
              <a:rPr lang="en-US" altLang="ko-KR" sz="1600" dirty="0"/>
              <a:t>Enc12-Dec6 </a:t>
            </a:r>
            <a:r>
              <a:rPr lang="ko-KR" altLang="en-US" sz="1600" dirty="0"/>
              <a:t>모델을 학습한다</a:t>
            </a:r>
            <a:r>
              <a:rPr lang="en-US" altLang="ko-KR" sz="1600" dirty="0"/>
              <a:t>.</a:t>
            </a:r>
          </a:p>
          <a:p>
            <a:pPr marL="742950" lvl="1" indent="-285750" algn="l">
              <a:buFontTx/>
              <a:buChar char="-"/>
            </a:pPr>
            <a:r>
              <a:rPr lang="en-US" altLang="ko-KR" sz="1600" dirty="0"/>
              <a:t>12Layer</a:t>
            </a:r>
            <a:r>
              <a:rPr lang="ko-KR" altLang="en-US" sz="1600" dirty="0"/>
              <a:t>는 그대로 이용하고 </a:t>
            </a:r>
            <a:r>
              <a:rPr lang="ko-KR" altLang="en-US" sz="1600" b="1" u="sng" dirty="0"/>
              <a:t>최근에 추가한 </a:t>
            </a:r>
            <a:r>
              <a:rPr lang="en-US" altLang="ko-KR" sz="1600" b="1" u="sng" dirty="0"/>
              <a:t>Enc6</a:t>
            </a:r>
            <a:r>
              <a:rPr lang="ko-KR" altLang="en-US" sz="1600" b="1" u="sng" dirty="0"/>
              <a:t>을 </a:t>
            </a:r>
            <a:r>
              <a:rPr lang="en-US" altLang="ko-KR" sz="1600" b="1" u="sng" dirty="0"/>
              <a:t>copy</a:t>
            </a:r>
            <a:r>
              <a:rPr lang="ko-KR" altLang="en-US" sz="1600" b="1" u="sng" dirty="0"/>
              <a:t>해서</a:t>
            </a:r>
            <a:r>
              <a:rPr lang="ko-KR" altLang="en-US" sz="1600" dirty="0"/>
              <a:t> </a:t>
            </a:r>
            <a:r>
              <a:rPr lang="en-US" altLang="ko-KR" sz="1600" dirty="0"/>
              <a:t>Enc18-Dec6 </a:t>
            </a:r>
            <a:r>
              <a:rPr lang="ko-KR" altLang="en-US" sz="1600" dirty="0"/>
              <a:t>모델을 학습한다</a:t>
            </a:r>
            <a:r>
              <a:rPr lang="en-US" altLang="ko-KR" sz="1600" dirty="0"/>
              <a:t>.</a:t>
            </a:r>
          </a:p>
          <a:p>
            <a:pPr marL="742950" lvl="1" indent="-285750" algn="l">
              <a:buFontTx/>
              <a:buChar char="-"/>
            </a:pPr>
            <a:r>
              <a:rPr lang="ko-KR" altLang="en-US" sz="1600" dirty="0"/>
              <a:t>이를 반복해서 </a:t>
            </a:r>
            <a:r>
              <a:rPr lang="en-US" altLang="ko-KR" sz="1600" dirty="0"/>
              <a:t>Enc48 </a:t>
            </a:r>
            <a:r>
              <a:rPr lang="ko-KR" altLang="en-US" sz="1600" dirty="0"/>
              <a:t>모델까지 만들어봤는데 </a:t>
            </a:r>
            <a:r>
              <a:rPr lang="ko-KR" altLang="en-US" sz="1600" b="1" u="sng" dirty="0">
                <a:solidFill>
                  <a:srgbClr val="FF0000"/>
                </a:solidFill>
              </a:rPr>
              <a:t>학습속도를 </a:t>
            </a:r>
            <a:r>
              <a:rPr lang="en-US" altLang="ko-KR" sz="1600" b="1" u="sng" dirty="0">
                <a:solidFill>
                  <a:srgbClr val="FF0000"/>
                </a:solidFill>
              </a:rPr>
              <a:t>30 ~ 50% </a:t>
            </a:r>
            <a:r>
              <a:rPr lang="ko-KR" altLang="en-US" sz="1600" b="1" u="sng" dirty="0">
                <a:solidFill>
                  <a:srgbClr val="FF0000"/>
                </a:solidFill>
              </a:rPr>
              <a:t>정도 절약</a:t>
            </a:r>
            <a:r>
              <a:rPr lang="ko-KR" altLang="en-US" sz="1600" dirty="0"/>
              <a:t>할 수 있었다</a:t>
            </a:r>
            <a:r>
              <a:rPr lang="en-US" altLang="ko-KR" sz="1600" dirty="0"/>
              <a:t>.</a:t>
            </a:r>
          </a:p>
          <a:p>
            <a:pPr lvl="1" algn="l"/>
            <a:endParaRPr lang="en-US" altLang="ko-KR" sz="1600" dirty="0"/>
          </a:p>
          <a:p>
            <a:pPr marL="285750" indent="-285750" algn="l">
              <a:buFontTx/>
              <a:buChar char="-"/>
            </a:pPr>
            <a:r>
              <a:rPr lang="ko-KR" altLang="en-US" sz="1600" b="0" i="0" dirty="0">
                <a:solidFill>
                  <a:srgbClr val="24292E"/>
                </a:solidFill>
                <a:effectLst/>
              </a:rPr>
              <a:t>이 방법에 대한 근거는 </a:t>
            </a:r>
            <a:r>
              <a:rPr lang="en-US" altLang="ko-KR" sz="1600" b="1" i="0" u="sng" dirty="0" err="1">
                <a:solidFill>
                  <a:srgbClr val="24292E"/>
                </a:solidFill>
                <a:effectLst/>
              </a:rPr>
              <a:t>Adjcent</a:t>
            </a:r>
            <a:r>
              <a:rPr lang="en-US" altLang="ko-KR" sz="1600" b="1" i="0" u="sng" dirty="0">
                <a:solidFill>
                  <a:srgbClr val="24292E"/>
                </a:solidFill>
                <a:effectLst/>
              </a:rPr>
              <a:t>-Similarity</a:t>
            </a:r>
            <a:r>
              <a:rPr lang="ko-KR" altLang="en-US" sz="1600" b="0" i="0" dirty="0">
                <a:solidFill>
                  <a:srgbClr val="24292E"/>
                </a:solidFill>
                <a:effectLst/>
              </a:rPr>
              <a:t>에서 찾을 수 있다</a:t>
            </a:r>
            <a:r>
              <a:rPr lang="en-US" altLang="ko-KR" sz="1600" b="0" i="0" dirty="0">
                <a:solidFill>
                  <a:srgbClr val="24292E"/>
                </a:solidFill>
                <a:effectLst/>
              </a:rPr>
              <a:t>.</a:t>
            </a:r>
          </a:p>
          <a:p>
            <a:pPr marL="285750" indent="-285750" algn="l">
              <a:buFontTx/>
              <a:buChar char="-"/>
            </a:pPr>
            <a:r>
              <a:rPr lang="ko-KR" altLang="en-US" sz="1600" b="0" i="0" dirty="0">
                <a:solidFill>
                  <a:srgbClr val="24292E"/>
                </a:solidFill>
                <a:effectLst/>
              </a:rPr>
              <a:t>인접한 레이어의 </a:t>
            </a:r>
            <a:r>
              <a:rPr lang="en-US" altLang="ko-KR" sz="1600" b="0" i="0" dirty="0" err="1">
                <a:solidFill>
                  <a:srgbClr val="24292E"/>
                </a:solidFill>
                <a:effectLst/>
              </a:rPr>
              <a:t>Represenation</a:t>
            </a:r>
            <a:r>
              <a:rPr lang="ko-KR" altLang="en-US" sz="1600" b="0" i="0" dirty="0">
                <a:solidFill>
                  <a:srgbClr val="24292E"/>
                </a:solidFill>
                <a:effectLst/>
              </a:rPr>
              <a:t>은 어차피 비슷하기 때문에</a:t>
            </a:r>
            <a:r>
              <a:rPr lang="en-US" altLang="ko-KR" sz="1600" b="0" i="0" dirty="0">
                <a:solidFill>
                  <a:srgbClr val="24292E"/>
                </a:solidFill>
                <a:effectLst/>
              </a:rPr>
              <a:t>, </a:t>
            </a:r>
          </a:p>
          <a:p>
            <a:pPr algn="l"/>
            <a:r>
              <a:rPr lang="en-US" altLang="ko-KR" sz="1600" dirty="0">
                <a:solidFill>
                  <a:srgbClr val="24292E"/>
                </a:solidFill>
              </a:rPr>
              <a:t>    </a:t>
            </a:r>
            <a:r>
              <a:rPr lang="ko-KR" altLang="en-US" sz="1600" b="0" i="0" dirty="0">
                <a:solidFill>
                  <a:srgbClr val="24292E"/>
                </a:solidFill>
                <a:effectLst/>
              </a:rPr>
              <a:t>이전 레이어의 파라미터를 복사하면 더 좋은 시작점에서 학습할 수 있다</a:t>
            </a:r>
            <a:r>
              <a:rPr lang="en-US" altLang="ko-KR" sz="1600" b="0" i="0" dirty="0">
                <a:solidFill>
                  <a:srgbClr val="24292E"/>
                </a:solidFill>
                <a:effectLst/>
              </a:rPr>
              <a:t>.</a:t>
            </a:r>
          </a:p>
          <a:p>
            <a:pPr marL="285750" indent="-285750" algn="l">
              <a:buFontTx/>
              <a:buChar char="-"/>
            </a:pPr>
            <a:endParaRPr lang="en-US" altLang="ko-KR" sz="1600" dirty="0"/>
          </a:p>
        </p:txBody>
      </p:sp>
      <p:pic>
        <p:nvPicPr>
          <p:cNvPr id="9" name="Picture 2" descr="image">
            <a:extLst>
              <a:ext uri="{FF2B5EF4-FFF2-40B4-BE49-F238E27FC236}">
                <a16:creationId xmlns:a16="http://schemas.microsoft.com/office/drawing/2014/main" id="{410B8162-2929-4FE3-B379-521C907D6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787" y="3935668"/>
            <a:ext cx="3591535" cy="276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8B6D5DB-A380-4AAA-A3B5-E43F10A6D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453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90BD47-A086-4648-AFD2-AF14FD4A33DF}"/>
              </a:ext>
            </a:extLst>
          </p:cNvPr>
          <p:cNvSpPr txBox="1"/>
          <p:nvPr/>
        </p:nvSpPr>
        <p:spPr>
          <a:xfrm>
            <a:off x="2685666" y="3212115"/>
            <a:ext cx="6820667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/>
              <a:t>Translation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Dataset</a:t>
            </a:r>
          </a:p>
          <a:p>
            <a:pPr algn="ctr"/>
            <a:endParaRPr lang="en-US" altLang="ko-KR" sz="2800" b="1" dirty="0"/>
          </a:p>
          <a:p>
            <a:pPr algn="ctr"/>
            <a:r>
              <a:rPr lang="ko-KR" altLang="en-US" sz="2000" u="sng" dirty="0"/>
              <a:t>번역 데이터를 어떻게 효율적으로 만들까</a:t>
            </a:r>
            <a:r>
              <a:rPr lang="en-US" altLang="ko-KR" sz="2000" u="sng" dirty="0"/>
              <a:t>?</a:t>
            </a:r>
            <a:endParaRPr lang="ko-KR" altLang="en-US" sz="2000" u="sng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3D7C6F-36CF-45C3-8C47-D0ED90F5B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6091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90BD47-A086-4648-AFD2-AF14FD4A33DF}"/>
              </a:ext>
            </a:extLst>
          </p:cNvPr>
          <p:cNvSpPr txBox="1"/>
          <p:nvPr/>
        </p:nvSpPr>
        <p:spPr>
          <a:xfrm>
            <a:off x="2685666" y="3212115"/>
            <a:ext cx="6820667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/>
              <a:t>Translation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Training</a:t>
            </a:r>
          </a:p>
          <a:p>
            <a:pPr algn="ctr"/>
            <a:endParaRPr lang="en-US" altLang="ko-KR" sz="2800" b="1" dirty="0"/>
          </a:p>
          <a:p>
            <a:pPr algn="ctr"/>
            <a:r>
              <a:rPr lang="ko-KR" altLang="en-US" sz="2000" u="sng" dirty="0"/>
              <a:t>번역 성능을 높이기 위한 학습 방법들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A88EAB9-0A68-4954-BA0D-EE59C0AC1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B08A-2CC5-4CD0-A0AE-4DB7483FB06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3465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4" name="부제목 4">
            <a:extLst>
              <a:ext uri="{FF2B5EF4-FFF2-40B4-BE49-F238E27FC236}">
                <a16:creationId xmlns:a16="http://schemas.microsoft.com/office/drawing/2014/main" id="{53B9E706-1E3D-409B-B224-CEECF973B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0" y="1253691"/>
            <a:ext cx="11914909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Translation Training : </a:t>
            </a:r>
            <a:r>
              <a:rPr lang="en-US" altLang="ko-KR" b="1" i="0" dirty="0">
                <a:solidFill>
                  <a:srgbClr val="24292E"/>
                </a:solidFill>
                <a:effectLst/>
              </a:rPr>
              <a:t>XLM (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Lucida Grande"/>
              </a:rPr>
              <a:t>Cross-lingual Language Model Pretraining)</a:t>
            </a:r>
          </a:p>
          <a:p>
            <a:pPr algn="l"/>
            <a:r>
              <a:rPr lang="en-US" altLang="ko-KR" sz="1600" dirty="0"/>
              <a:t>Cross Language Modeling (</a:t>
            </a:r>
            <a:r>
              <a:rPr lang="ko-KR" altLang="en-US" sz="1600" dirty="0"/>
              <a:t>다국어 언어 모델링</a:t>
            </a:r>
            <a:r>
              <a:rPr lang="en-US" altLang="ko-KR" sz="1600" dirty="0"/>
              <a:t>)</a:t>
            </a:r>
            <a:r>
              <a:rPr lang="ko-KR" altLang="en-US" sz="1600" dirty="0"/>
              <a:t>을 이용한 </a:t>
            </a:r>
            <a:r>
              <a:rPr lang="en-US" altLang="ko-KR" sz="1600" dirty="0"/>
              <a:t>Pretraining </a:t>
            </a:r>
            <a:r>
              <a:rPr lang="ko-KR" altLang="en-US" sz="1600" dirty="0"/>
              <a:t>방법론 제안</a:t>
            </a:r>
            <a:r>
              <a:rPr lang="en-US" altLang="ko-KR" sz="1600" dirty="0"/>
              <a:t>.</a:t>
            </a:r>
          </a:p>
          <a:p>
            <a:pPr algn="l"/>
            <a:endParaRPr lang="en-US" altLang="ko-KR" sz="1600" b="1" i="0" dirty="0">
              <a:solidFill>
                <a:srgbClr val="24292E"/>
              </a:solidFill>
              <a:effectLst/>
            </a:endParaRPr>
          </a:p>
          <a:p>
            <a:pPr marL="342900" indent="-342900" algn="l">
              <a:buAutoNum type="arabicPeriod"/>
            </a:pPr>
            <a:r>
              <a:rPr lang="en-US" altLang="ko-KR" sz="1600" b="1" dirty="0"/>
              <a:t>Unsupervised Monolingual Causal Language Modeling (CLM)</a:t>
            </a:r>
          </a:p>
          <a:p>
            <a:pPr marL="800100" lvl="1" indent="-342900" algn="l">
              <a:buAutoNum type="arabicPeriod"/>
            </a:pPr>
            <a:r>
              <a:rPr lang="ko-KR" altLang="en-US" sz="1600" dirty="0"/>
              <a:t>우리가 알고 있는 일반적인 </a:t>
            </a:r>
            <a:r>
              <a:rPr lang="en-US" altLang="ko-KR" sz="1600" dirty="0"/>
              <a:t>CLM</a:t>
            </a:r>
            <a:r>
              <a:rPr lang="ko-KR" altLang="en-US" sz="1600" dirty="0"/>
              <a:t>과 동일</a:t>
            </a:r>
            <a:endParaRPr lang="en-US" altLang="ko-KR" sz="1600" dirty="0"/>
          </a:p>
          <a:p>
            <a:pPr marL="800100" lvl="1" indent="-342900" algn="l">
              <a:buAutoNum type="arabicPeriod"/>
            </a:pPr>
            <a:r>
              <a:rPr lang="ko-KR" altLang="en-US" sz="1600" dirty="0"/>
              <a:t>한 배치에는 하나의 언어만 입력 되며</a:t>
            </a:r>
            <a:r>
              <a:rPr lang="en-US" altLang="ko-KR" sz="1600" dirty="0"/>
              <a:t> </a:t>
            </a:r>
            <a:r>
              <a:rPr lang="ko-KR" altLang="en-US" sz="1600" dirty="0"/>
              <a:t>배치마다 언어가 바뀔 수 있음 </a:t>
            </a:r>
            <a:r>
              <a:rPr lang="en-US" altLang="ko-KR" sz="1600" dirty="0"/>
              <a:t>(</a:t>
            </a:r>
            <a:r>
              <a:rPr lang="ko-KR" altLang="en-US" sz="1600" dirty="0"/>
              <a:t>샘플링 됨</a:t>
            </a:r>
            <a:r>
              <a:rPr lang="en-US" altLang="ko-KR" sz="1600" dirty="0"/>
              <a:t>)</a:t>
            </a:r>
          </a:p>
          <a:p>
            <a:pPr marL="342900" indent="-342900" algn="l">
              <a:buAutoNum type="arabicPeriod"/>
            </a:pPr>
            <a:endParaRPr lang="en-US" altLang="ko-KR" sz="1600" dirty="0"/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altLang="ko-KR" sz="1600" b="1" dirty="0"/>
              <a:t>Unsupervised Monolingual Masked Language Modeling (MLM)</a:t>
            </a:r>
          </a:p>
          <a:p>
            <a:pPr marL="800100" lvl="1" indent="-342900" algn="l">
              <a:buAutoNum type="arabicPeriod"/>
            </a:pPr>
            <a:r>
              <a:rPr lang="ko-KR" altLang="en-US" sz="1600" dirty="0"/>
              <a:t>마찬가지로 우리가 알고 있는 </a:t>
            </a:r>
            <a:r>
              <a:rPr lang="en-US" altLang="ko-KR" sz="1600" dirty="0"/>
              <a:t>MLM</a:t>
            </a:r>
            <a:r>
              <a:rPr lang="ko-KR" altLang="en-US" sz="1600" dirty="0"/>
              <a:t>과 동일</a:t>
            </a:r>
            <a:endParaRPr lang="en-US" altLang="ko-KR" sz="1600" dirty="0"/>
          </a:p>
          <a:p>
            <a:pPr marL="800100" lvl="1" indent="-342900" algn="l">
              <a:buAutoNum type="arabicPeriod"/>
            </a:pPr>
            <a:r>
              <a:rPr lang="en-US" altLang="ko-KR" sz="1600" dirty="0"/>
              <a:t>CLM</a:t>
            </a:r>
            <a:r>
              <a:rPr lang="ko-KR" altLang="en-US" sz="1600" dirty="0"/>
              <a:t>처럼 한 배치에는 하나의 언어만 입력되며 배치마다 언어가 바뀔 수 있음 </a:t>
            </a:r>
            <a:r>
              <a:rPr lang="en-US" altLang="ko-KR" sz="1600" dirty="0"/>
              <a:t>(</a:t>
            </a:r>
            <a:r>
              <a:rPr lang="ko-KR" altLang="en-US" sz="1600" dirty="0"/>
              <a:t>샘플링 됨</a:t>
            </a:r>
            <a:r>
              <a:rPr lang="en-US" altLang="ko-KR" sz="1600" dirty="0"/>
              <a:t>)</a:t>
            </a:r>
          </a:p>
          <a:p>
            <a:pPr marL="800100" lvl="1" indent="-342900" algn="l">
              <a:buAutoNum type="arabicPeriod"/>
            </a:pPr>
            <a:endParaRPr lang="en-US" altLang="ko-KR" sz="1600" dirty="0"/>
          </a:p>
        </p:txBody>
      </p:sp>
      <p:pic>
        <p:nvPicPr>
          <p:cNvPr id="156674" name="Picture 2">
            <a:extLst>
              <a:ext uri="{FF2B5EF4-FFF2-40B4-BE49-F238E27FC236}">
                <a16:creationId xmlns:a16="http://schemas.microsoft.com/office/drawing/2014/main" id="{B7539C1A-1107-4A5E-93C9-ADB01E7362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255"/>
          <a:stretch/>
        </p:blipFill>
        <p:spPr bwMode="auto">
          <a:xfrm>
            <a:off x="2703554" y="4651830"/>
            <a:ext cx="6784892" cy="1904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7322C0-71B8-4C39-A97E-DB41854F5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B08A-2CC5-4CD0-A0AE-4DB7483FB06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386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4" name="부제목 4">
            <a:extLst>
              <a:ext uri="{FF2B5EF4-FFF2-40B4-BE49-F238E27FC236}">
                <a16:creationId xmlns:a16="http://schemas.microsoft.com/office/drawing/2014/main" id="{53B9E706-1E3D-409B-B224-CEECF973B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0" y="1253691"/>
            <a:ext cx="11914909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Translation Training : </a:t>
            </a:r>
            <a:r>
              <a:rPr lang="en-US" altLang="ko-KR" b="1" i="0" dirty="0">
                <a:solidFill>
                  <a:srgbClr val="24292E"/>
                </a:solidFill>
                <a:effectLst/>
              </a:rPr>
              <a:t>XLM (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Lucida Grande"/>
              </a:rPr>
              <a:t>Cross-lingual Language Model Pretraining)</a:t>
            </a:r>
          </a:p>
          <a:p>
            <a:pPr algn="l"/>
            <a:r>
              <a:rPr lang="en-US" altLang="ko-KR" sz="1600" dirty="0"/>
              <a:t>Cross Language Modeling (</a:t>
            </a:r>
            <a:r>
              <a:rPr lang="ko-KR" altLang="en-US" sz="1600" dirty="0"/>
              <a:t>다국어 언어 모델링</a:t>
            </a:r>
            <a:r>
              <a:rPr lang="en-US" altLang="ko-KR" sz="1600" dirty="0"/>
              <a:t>)</a:t>
            </a:r>
            <a:r>
              <a:rPr lang="ko-KR" altLang="en-US" sz="1600" dirty="0"/>
              <a:t>을 이용한 </a:t>
            </a:r>
            <a:r>
              <a:rPr lang="en-US" altLang="ko-KR" sz="1600" dirty="0"/>
              <a:t>Pretraining </a:t>
            </a:r>
            <a:r>
              <a:rPr lang="ko-KR" altLang="en-US" sz="1600" dirty="0"/>
              <a:t>방법론 제안</a:t>
            </a:r>
            <a:r>
              <a:rPr lang="en-US" altLang="ko-KR" sz="1600" dirty="0"/>
              <a:t>.</a:t>
            </a:r>
          </a:p>
          <a:p>
            <a:pPr algn="l"/>
            <a:endParaRPr lang="en-US" altLang="ko-KR" sz="1600" b="1" i="0" dirty="0">
              <a:solidFill>
                <a:srgbClr val="24292E"/>
              </a:solidFill>
              <a:effectLst/>
            </a:endParaRPr>
          </a:p>
          <a:p>
            <a:pPr algn="l"/>
            <a:r>
              <a:rPr lang="en-US" altLang="ko-KR" sz="1600" b="1" dirty="0"/>
              <a:t>3. Supervised Translation Language Modeling (TLM)</a:t>
            </a:r>
          </a:p>
          <a:p>
            <a:pPr marL="800100" lvl="1" indent="-342900" algn="l">
              <a:buAutoNum type="arabicPeriod"/>
            </a:pPr>
            <a:r>
              <a:rPr lang="ko-KR" altLang="en-US" sz="1600" dirty="0"/>
              <a:t>병렬 코퍼스를 이용하여 배치를 구성함</a:t>
            </a:r>
            <a:r>
              <a:rPr lang="en-US" altLang="ko-KR" sz="1600" dirty="0"/>
              <a:t>.</a:t>
            </a:r>
          </a:p>
          <a:p>
            <a:pPr marL="800100" lvl="1" indent="-342900" algn="l">
              <a:buAutoNum type="arabicPeriod"/>
            </a:pPr>
            <a:r>
              <a:rPr lang="en-US" altLang="ko-KR" sz="1600" dirty="0"/>
              <a:t>&lt;/s&gt; sent_1 &lt;/s&gt; &lt;/s&gt; sent_2 &lt;/s&gt;</a:t>
            </a:r>
            <a:r>
              <a:rPr lang="ko-KR" altLang="en-US" sz="1600" dirty="0"/>
              <a:t>와 같이 입력을 구성 함</a:t>
            </a:r>
            <a:r>
              <a:rPr lang="en-US" altLang="ko-KR" sz="1600" dirty="0"/>
              <a:t>.</a:t>
            </a:r>
          </a:p>
          <a:p>
            <a:pPr marL="800100" lvl="1" indent="-342900" algn="l">
              <a:buAutoNum type="arabicPeriod"/>
            </a:pPr>
            <a:r>
              <a:rPr lang="ko-KR" altLang="en-US" sz="1600" dirty="0"/>
              <a:t>그 외의 사항은 </a:t>
            </a:r>
            <a:r>
              <a:rPr lang="en-US" altLang="ko-KR" sz="1600" dirty="0"/>
              <a:t>MLM</a:t>
            </a:r>
            <a:r>
              <a:rPr lang="ko-KR" altLang="en-US" sz="1600" dirty="0"/>
              <a:t>과 동일함</a:t>
            </a:r>
            <a:r>
              <a:rPr lang="en-US" altLang="ko-KR" sz="1600" dirty="0"/>
              <a:t>. ([MASK] </a:t>
            </a:r>
            <a:r>
              <a:rPr lang="ko-KR" altLang="en-US" sz="1600" dirty="0"/>
              <a:t>토큰을 넣어서 맞춤</a:t>
            </a:r>
            <a:r>
              <a:rPr lang="en-US" altLang="ko-KR" sz="1600" dirty="0"/>
              <a:t>)</a:t>
            </a:r>
          </a:p>
          <a:p>
            <a:pPr marL="800100" lvl="1" indent="-342900" algn="l">
              <a:buAutoNum type="arabicPeriod"/>
            </a:pPr>
            <a:endParaRPr lang="en-US" altLang="ko-KR" sz="1600" dirty="0"/>
          </a:p>
        </p:txBody>
      </p:sp>
      <p:pic>
        <p:nvPicPr>
          <p:cNvPr id="157698" name="Picture 2">
            <a:extLst>
              <a:ext uri="{FF2B5EF4-FFF2-40B4-BE49-F238E27FC236}">
                <a16:creationId xmlns:a16="http://schemas.microsoft.com/office/drawing/2014/main" id="{15FCE7AD-FF1D-42B6-95E8-68F1683F8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45"/>
          <a:stretch/>
        </p:blipFill>
        <p:spPr bwMode="auto">
          <a:xfrm>
            <a:off x="2612700" y="3825055"/>
            <a:ext cx="6966600" cy="265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256C60B-7F90-4571-A5D8-62A9FD65C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B08A-2CC5-4CD0-A0AE-4DB7483FB06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637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4" name="부제목 4">
            <a:extLst>
              <a:ext uri="{FF2B5EF4-FFF2-40B4-BE49-F238E27FC236}">
                <a16:creationId xmlns:a16="http://schemas.microsoft.com/office/drawing/2014/main" id="{53B9E706-1E3D-409B-B224-CEECF973B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0" y="1253691"/>
            <a:ext cx="11914909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Translation Training : </a:t>
            </a:r>
            <a:r>
              <a:rPr lang="en-US" altLang="ko-KR" b="1" i="0" dirty="0">
                <a:solidFill>
                  <a:srgbClr val="24292E"/>
                </a:solidFill>
                <a:effectLst/>
              </a:rPr>
              <a:t>XLM (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Lucida Grande"/>
              </a:rPr>
              <a:t>Cross-lingual Language Model Pretraining)</a:t>
            </a:r>
          </a:p>
          <a:p>
            <a:pPr algn="l"/>
            <a:r>
              <a:rPr lang="en-US" altLang="ko-KR" sz="1600" dirty="0"/>
              <a:t>Cross Language Modeling (</a:t>
            </a:r>
            <a:r>
              <a:rPr lang="ko-KR" altLang="en-US" sz="1600" dirty="0"/>
              <a:t>다국어 언어 모델링</a:t>
            </a:r>
            <a:r>
              <a:rPr lang="en-US" altLang="ko-KR" sz="1600" dirty="0"/>
              <a:t>)</a:t>
            </a:r>
            <a:r>
              <a:rPr lang="ko-KR" altLang="en-US" sz="1600" dirty="0"/>
              <a:t>을 이용한 </a:t>
            </a:r>
            <a:r>
              <a:rPr lang="en-US" altLang="ko-KR" sz="1600" dirty="0"/>
              <a:t>Pretraining </a:t>
            </a:r>
            <a:r>
              <a:rPr lang="ko-KR" altLang="en-US" sz="1600" dirty="0"/>
              <a:t>방법론 제안</a:t>
            </a:r>
            <a:r>
              <a:rPr lang="en-US" altLang="ko-KR" sz="1600" dirty="0"/>
              <a:t>.</a:t>
            </a:r>
          </a:p>
          <a:p>
            <a:pPr algn="l"/>
            <a:endParaRPr lang="en-US" altLang="ko-KR" sz="1600" b="1" i="0" dirty="0">
              <a:solidFill>
                <a:srgbClr val="24292E"/>
              </a:solidFill>
              <a:effectLst/>
            </a:endParaRPr>
          </a:p>
          <a:p>
            <a:pPr algn="l"/>
            <a:r>
              <a:rPr lang="en-US" altLang="ko-KR" sz="1600" b="1" dirty="0"/>
              <a:t>4. Language Embedding</a:t>
            </a:r>
          </a:p>
          <a:p>
            <a:pPr marL="800100" lvl="1" indent="-342900" algn="l">
              <a:buAutoNum type="arabicPeriod"/>
            </a:pPr>
            <a:r>
              <a:rPr lang="en-US" altLang="ko-KR" sz="1600" dirty="0"/>
              <a:t>Segment Embedding </a:t>
            </a:r>
            <a:r>
              <a:rPr lang="ko-KR" altLang="en-US" sz="1600" dirty="0"/>
              <a:t>대신 </a:t>
            </a:r>
            <a:r>
              <a:rPr lang="en-US" altLang="ko-KR" sz="1600" dirty="0"/>
              <a:t>Language Embedding</a:t>
            </a:r>
            <a:r>
              <a:rPr lang="ko-KR" altLang="en-US" sz="1600" dirty="0"/>
              <a:t>이 있음</a:t>
            </a:r>
            <a:r>
              <a:rPr lang="en-US" altLang="ko-KR" sz="1600" dirty="0"/>
              <a:t>.</a:t>
            </a:r>
          </a:p>
          <a:p>
            <a:pPr marL="800100" lvl="1" indent="-342900" algn="l">
              <a:buAutoNum type="arabicPeriod"/>
            </a:pPr>
            <a:r>
              <a:rPr lang="ko-KR" altLang="en-US" sz="1600" dirty="0"/>
              <a:t>각 언어 별로 </a:t>
            </a:r>
            <a:r>
              <a:rPr lang="ko-KR" altLang="en-US" sz="1600" dirty="0" err="1"/>
              <a:t>임베딩</a:t>
            </a:r>
            <a:r>
              <a:rPr lang="ko-KR" altLang="en-US" sz="1600" dirty="0"/>
              <a:t> 스페이스가 존재함</a:t>
            </a:r>
            <a:r>
              <a:rPr lang="en-US" altLang="ko-KR" sz="1600" dirty="0"/>
              <a:t>. </a:t>
            </a:r>
          </a:p>
          <a:p>
            <a:pPr marL="800100" lvl="1" indent="-342900" algn="l">
              <a:buAutoNum type="arabicPeriod"/>
            </a:pPr>
            <a:r>
              <a:rPr lang="en-US" altLang="ko-KR" sz="1600" dirty="0"/>
              <a:t>Segment Embedding</a:t>
            </a:r>
            <a:r>
              <a:rPr lang="ko-KR" altLang="en-US" sz="1600" dirty="0"/>
              <a:t>처럼 </a:t>
            </a:r>
            <a:r>
              <a:rPr lang="en-US" altLang="ko-KR" sz="1600" dirty="0"/>
              <a:t>Token Embedding</a:t>
            </a:r>
            <a:r>
              <a:rPr lang="ko-KR" altLang="en-US" sz="1600" dirty="0"/>
              <a:t>에 </a:t>
            </a:r>
            <a:r>
              <a:rPr lang="ko-KR" altLang="en-US" sz="1600" dirty="0" err="1"/>
              <a:t>더해짐</a:t>
            </a:r>
            <a:r>
              <a:rPr lang="en-US" altLang="ko-KR" sz="1600" dirty="0"/>
              <a:t>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A8094CD-72E7-40E4-9B95-F484158344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45"/>
          <a:stretch/>
        </p:blipFill>
        <p:spPr bwMode="auto">
          <a:xfrm>
            <a:off x="2612700" y="3825055"/>
            <a:ext cx="6966600" cy="265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37AFC2-0721-4DFB-918C-606A5BC8D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B08A-2CC5-4CD0-A0AE-4DB7483FB06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9239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4" name="부제목 4">
            <a:extLst>
              <a:ext uri="{FF2B5EF4-FFF2-40B4-BE49-F238E27FC236}">
                <a16:creationId xmlns:a16="http://schemas.microsoft.com/office/drawing/2014/main" id="{53B9E706-1E3D-409B-B224-CEECF973B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0" y="1253691"/>
            <a:ext cx="11914909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Translation Training : </a:t>
            </a:r>
            <a:r>
              <a:rPr lang="en-US" altLang="ko-KR" b="1" i="0" dirty="0">
                <a:solidFill>
                  <a:srgbClr val="24292E"/>
                </a:solidFill>
                <a:effectLst/>
              </a:rPr>
              <a:t>XLM (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Lucida Grande"/>
              </a:rPr>
              <a:t>Cross-lingual Language Model Pretraining)</a:t>
            </a:r>
          </a:p>
          <a:p>
            <a:pPr algn="l"/>
            <a:r>
              <a:rPr lang="en-US" altLang="ko-KR" sz="1600" dirty="0"/>
              <a:t>Cross Language Modeling (</a:t>
            </a:r>
            <a:r>
              <a:rPr lang="ko-KR" altLang="en-US" sz="1600" dirty="0"/>
              <a:t>다국어 언어 모델링</a:t>
            </a:r>
            <a:r>
              <a:rPr lang="en-US" altLang="ko-KR" sz="1600" dirty="0"/>
              <a:t>)</a:t>
            </a:r>
            <a:r>
              <a:rPr lang="ko-KR" altLang="en-US" sz="1600" dirty="0"/>
              <a:t>을 이용한 </a:t>
            </a:r>
            <a:r>
              <a:rPr lang="en-US" altLang="ko-KR" sz="1600" dirty="0"/>
              <a:t>Pretraining </a:t>
            </a:r>
            <a:r>
              <a:rPr lang="ko-KR" altLang="en-US" sz="1600" dirty="0"/>
              <a:t>방법론 제안</a:t>
            </a:r>
            <a:r>
              <a:rPr lang="en-US" altLang="ko-KR" sz="1600" dirty="0"/>
              <a:t>.</a:t>
            </a:r>
          </a:p>
          <a:p>
            <a:pPr algn="l"/>
            <a:endParaRPr lang="en-US" altLang="ko-KR" sz="1600" b="1" i="0" dirty="0">
              <a:solidFill>
                <a:srgbClr val="24292E"/>
              </a:solidFill>
              <a:effectLst/>
            </a:endParaRPr>
          </a:p>
          <a:p>
            <a:pPr algn="l"/>
            <a:r>
              <a:rPr lang="en-US" altLang="ko-KR" sz="1600" b="1" dirty="0"/>
              <a:t>5. Downstream Tasks</a:t>
            </a:r>
          </a:p>
          <a:p>
            <a:pPr marL="285750" indent="-285750" algn="l">
              <a:buFontTx/>
              <a:buChar char="-"/>
            </a:pPr>
            <a:r>
              <a:rPr lang="en-US" altLang="ko-KR" sz="1600" u="sng" dirty="0"/>
              <a:t>XNLI(</a:t>
            </a:r>
            <a:r>
              <a:rPr lang="ko-KR" altLang="en-US" sz="1600" u="sng" dirty="0"/>
              <a:t>다국어 자연어 추론</a:t>
            </a:r>
            <a:r>
              <a:rPr lang="en-US" altLang="ko-KR" sz="1600" u="sng" dirty="0"/>
              <a:t>)</a:t>
            </a:r>
            <a:r>
              <a:rPr lang="ko-KR" altLang="en-US" sz="1600" u="sng" dirty="0"/>
              <a:t>에서 </a:t>
            </a:r>
            <a:r>
              <a:rPr lang="en-US" altLang="ko-KR" sz="1600" u="sng" dirty="0" err="1"/>
              <a:t>SoTA</a:t>
            </a:r>
            <a:r>
              <a:rPr lang="ko-KR" altLang="en-US" sz="1600" u="sng" dirty="0"/>
              <a:t>를 달성함</a:t>
            </a:r>
            <a:r>
              <a:rPr lang="en-US" altLang="ko-KR" sz="1600" u="sng" dirty="0"/>
              <a:t>.</a:t>
            </a:r>
          </a:p>
          <a:p>
            <a:pPr marL="742950" lvl="1" indent="-285750" algn="l">
              <a:buFontTx/>
              <a:buChar char="-"/>
            </a:pPr>
            <a:r>
              <a:rPr lang="en-US" altLang="ko-KR" sz="1200" dirty="0"/>
              <a:t>MLM</a:t>
            </a:r>
            <a:r>
              <a:rPr lang="ko-KR" altLang="en-US" sz="1200" dirty="0"/>
              <a:t>만 했을 때 보다 </a:t>
            </a:r>
            <a:r>
              <a:rPr lang="en-US" altLang="ko-KR" sz="1200" dirty="0"/>
              <a:t>MLM + TLM</a:t>
            </a:r>
            <a:r>
              <a:rPr lang="ko-KR" altLang="en-US" sz="1200" dirty="0"/>
              <a:t>을 같이 했을 때 성능이 더 우수했음</a:t>
            </a:r>
            <a:r>
              <a:rPr lang="en-US" altLang="ko-KR" sz="1200" dirty="0"/>
              <a:t>.</a:t>
            </a:r>
          </a:p>
          <a:p>
            <a:pPr marL="285750" indent="-285750" algn="l">
              <a:buFontTx/>
              <a:buChar char="-"/>
            </a:pPr>
            <a:endParaRPr lang="en-US" altLang="ko-KR" sz="1600" dirty="0"/>
          </a:p>
          <a:p>
            <a:pPr marL="285750" indent="-285750" algn="l">
              <a:buFontTx/>
              <a:buChar char="-"/>
            </a:pPr>
            <a:r>
              <a:rPr lang="en-US" altLang="ko-KR" sz="1600" u="sng" dirty="0"/>
              <a:t>Unsupervised Translation (</a:t>
            </a:r>
            <a:r>
              <a:rPr lang="ko-KR" altLang="en-US" sz="1600" u="sng" dirty="0"/>
              <a:t>학습한 적 없는 방향으로의 번역</a:t>
            </a:r>
            <a:r>
              <a:rPr lang="en-US" altLang="ko-KR" sz="1600" u="sng" dirty="0"/>
              <a:t>)</a:t>
            </a:r>
            <a:r>
              <a:rPr lang="ko-KR" altLang="en-US" sz="1600" u="sng" dirty="0"/>
              <a:t>에서 </a:t>
            </a:r>
            <a:r>
              <a:rPr lang="en-US" altLang="ko-KR" sz="1600" u="sng" dirty="0" err="1"/>
              <a:t>SoTA</a:t>
            </a:r>
            <a:r>
              <a:rPr lang="ko-KR" altLang="en-US" sz="1600" u="sng" dirty="0"/>
              <a:t>를</a:t>
            </a:r>
            <a:r>
              <a:rPr lang="en-US" altLang="ko-KR" sz="1600" u="sng" dirty="0"/>
              <a:t> </a:t>
            </a:r>
            <a:r>
              <a:rPr lang="ko-KR" altLang="en-US" sz="1600" u="sng" dirty="0"/>
              <a:t>달성함</a:t>
            </a:r>
            <a:r>
              <a:rPr lang="en-US" altLang="ko-KR" sz="1600" u="sng" dirty="0"/>
              <a:t>.</a:t>
            </a:r>
          </a:p>
          <a:p>
            <a:pPr marL="742950" lvl="1" indent="-285750" algn="l">
              <a:buFontTx/>
              <a:buChar char="-"/>
            </a:pPr>
            <a:r>
              <a:rPr lang="en-US" altLang="ko-KR" sz="1200" dirty="0"/>
              <a:t>MLM, CLM </a:t>
            </a:r>
            <a:r>
              <a:rPr lang="ko-KR" altLang="en-US" sz="1200" dirty="0"/>
              <a:t>모델을 각각 </a:t>
            </a:r>
            <a:r>
              <a:rPr lang="en-US" altLang="ko-KR" sz="1200"/>
              <a:t>Encoder</a:t>
            </a:r>
            <a:r>
              <a:rPr lang="en-US" altLang="ko-KR" sz="1200" dirty="0"/>
              <a:t>, Decoder</a:t>
            </a:r>
            <a:r>
              <a:rPr lang="ko-KR" altLang="en-US" sz="1200" dirty="0"/>
              <a:t>로 사용해 봄</a:t>
            </a:r>
            <a:r>
              <a:rPr lang="en-US" altLang="ko-KR" sz="1200" dirty="0"/>
              <a:t> </a:t>
            </a:r>
          </a:p>
          <a:p>
            <a:pPr marL="742950" lvl="1" indent="-285750" algn="l">
              <a:buFontTx/>
              <a:buChar char="-"/>
            </a:pPr>
            <a:r>
              <a:rPr lang="en-US" altLang="ko-KR" sz="1200" dirty="0"/>
              <a:t>[MLM + MLM, MLM + CLM, CLM + MLM, CLM + CLM]</a:t>
            </a:r>
            <a:r>
              <a:rPr lang="ko-KR" altLang="en-US" sz="1200" dirty="0"/>
              <a:t>조합을 비교</a:t>
            </a:r>
            <a:r>
              <a:rPr lang="en-US" altLang="ko-KR" sz="1200" dirty="0"/>
              <a:t>, TLM</a:t>
            </a:r>
            <a:r>
              <a:rPr lang="ko-KR" altLang="en-US" sz="1200" dirty="0"/>
              <a:t>은 사용하지 않음</a:t>
            </a:r>
            <a:endParaRPr lang="en-US" altLang="ko-KR" sz="1200" dirty="0"/>
          </a:p>
          <a:p>
            <a:pPr marL="742950" lvl="1" indent="-285750" algn="l">
              <a:buFontTx/>
              <a:buChar char="-"/>
            </a:pPr>
            <a:r>
              <a:rPr lang="ko-KR" altLang="en-US" sz="1200" dirty="0"/>
              <a:t>결과적으로 </a:t>
            </a:r>
            <a:r>
              <a:rPr lang="en-US" altLang="ko-KR" sz="1200" dirty="0"/>
              <a:t>MLM + MLM </a:t>
            </a:r>
            <a:r>
              <a:rPr lang="ko-KR" altLang="en-US" sz="1200" dirty="0"/>
              <a:t>설정이 가장 우수했음</a:t>
            </a:r>
            <a:r>
              <a:rPr lang="en-US" altLang="ko-KR" sz="1200" dirty="0"/>
              <a:t>.</a:t>
            </a:r>
          </a:p>
          <a:p>
            <a:pPr marL="742950" lvl="1" indent="-285750" algn="l">
              <a:buFontTx/>
              <a:buChar char="-"/>
            </a:pPr>
            <a:r>
              <a:rPr lang="ko-KR" altLang="en-US" sz="1200" dirty="0"/>
              <a:t>이 방법은 </a:t>
            </a:r>
            <a:r>
              <a:rPr lang="en-US" altLang="ko-KR" sz="1200" dirty="0"/>
              <a:t>Bert2Bert (</a:t>
            </a:r>
            <a:r>
              <a:rPr lang="en-US" altLang="ko-KR" sz="1100" dirty="0"/>
              <a:t>Leveraging Pre-trained Checkpoints for Sequence Generation Tasks)</a:t>
            </a:r>
            <a:r>
              <a:rPr lang="ko-KR" altLang="en-US" sz="1100" dirty="0"/>
              <a:t>와 비슷하게 </a:t>
            </a:r>
            <a:endParaRPr lang="en-US" altLang="ko-KR" sz="1100" dirty="0"/>
          </a:p>
          <a:p>
            <a:pPr lvl="1" algn="l"/>
            <a:r>
              <a:rPr lang="ko-KR" altLang="en-US" sz="1100" dirty="0"/>
              <a:t>      </a:t>
            </a:r>
            <a:r>
              <a:rPr lang="ko-KR" altLang="en-US" sz="1200" dirty="0"/>
              <a:t>인코더 체크포인트를 두개 불러와서 각각 인코더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디코더에</a:t>
            </a:r>
            <a:r>
              <a:rPr lang="ko-KR" altLang="en-US" sz="1200" dirty="0"/>
              <a:t> 할당하고 </a:t>
            </a:r>
            <a:r>
              <a:rPr lang="en-US" altLang="ko-KR" sz="1200" dirty="0"/>
              <a:t>Cross Attention</a:t>
            </a:r>
            <a:r>
              <a:rPr lang="ko-KR" altLang="en-US" sz="1200" dirty="0"/>
              <a:t>랑 </a:t>
            </a:r>
            <a:r>
              <a:rPr lang="en-US" altLang="ko-KR" sz="1200" dirty="0"/>
              <a:t>LM Head</a:t>
            </a:r>
            <a:r>
              <a:rPr lang="ko-KR" altLang="en-US" sz="1200" dirty="0"/>
              <a:t>만 새로 학습시키는 구조</a:t>
            </a:r>
            <a:r>
              <a:rPr lang="en-US" altLang="ko-KR" sz="1200" dirty="0"/>
              <a:t>.</a:t>
            </a:r>
          </a:p>
          <a:p>
            <a:pPr marL="628650" lvl="1" indent="-171450" algn="l">
              <a:buFontTx/>
              <a:buChar char="-"/>
            </a:pPr>
            <a:r>
              <a:rPr lang="ko-KR" altLang="en-US" sz="1200" dirty="0"/>
              <a:t>기존 </a:t>
            </a:r>
            <a:r>
              <a:rPr lang="en-US" altLang="ko-KR" sz="1200" dirty="0" err="1"/>
              <a:t>SoTA</a:t>
            </a:r>
            <a:r>
              <a:rPr lang="en-US" altLang="ko-KR" sz="1200" dirty="0"/>
              <a:t> </a:t>
            </a:r>
            <a:r>
              <a:rPr lang="ko-KR" altLang="en-US" sz="1200" dirty="0"/>
              <a:t>모델과 대비해 </a:t>
            </a:r>
            <a:r>
              <a:rPr lang="en-US" altLang="ko-KR" sz="1200" dirty="0"/>
              <a:t>Bleu score</a:t>
            </a:r>
            <a:r>
              <a:rPr lang="ko-KR" altLang="en-US" sz="1200" dirty="0"/>
              <a:t> </a:t>
            </a:r>
            <a:r>
              <a:rPr lang="en-US" altLang="ko-KR" sz="1200" dirty="0"/>
              <a:t>9</a:t>
            </a:r>
            <a:r>
              <a:rPr lang="ko-KR" altLang="en-US" sz="1200" dirty="0"/>
              <a:t>점 차이로 새로운 </a:t>
            </a:r>
            <a:r>
              <a:rPr lang="en-US" altLang="ko-KR" sz="1200" dirty="0" err="1"/>
              <a:t>SoTA</a:t>
            </a:r>
            <a:r>
              <a:rPr lang="en-US" altLang="ko-KR" sz="1200" dirty="0"/>
              <a:t> </a:t>
            </a:r>
            <a:r>
              <a:rPr lang="ko-KR" altLang="en-US" sz="1200" dirty="0"/>
              <a:t>달성</a:t>
            </a:r>
            <a:endParaRPr lang="en-US" altLang="ko-KR" sz="1200" dirty="0"/>
          </a:p>
          <a:p>
            <a:pPr lvl="1" algn="l"/>
            <a:endParaRPr lang="en-US" altLang="ko-KR" sz="1400" dirty="0"/>
          </a:p>
          <a:p>
            <a:pPr marL="285750" indent="-285750" algn="l">
              <a:buFontTx/>
              <a:buChar char="-"/>
            </a:pPr>
            <a:r>
              <a:rPr lang="en-US" altLang="ko-KR" sz="1600" u="sng" dirty="0"/>
              <a:t>Supervised Translation</a:t>
            </a:r>
            <a:r>
              <a:rPr lang="ko-KR" altLang="en-US" sz="1600" u="sng" dirty="0"/>
              <a:t>에서 </a:t>
            </a:r>
            <a:r>
              <a:rPr lang="en-US" altLang="ko-KR" sz="1600" u="sng" dirty="0" err="1"/>
              <a:t>SoTA</a:t>
            </a:r>
            <a:r>
              <a:rPr lang="ko-KR" altLang="en-US" sz="1600" u="sng" dirty="0"/>
              <a:t>를 달성함</a:t>
            </a:r>
            <a:r>
              <a:rPr lang="en-US" altLang="ko-KR" sz="1600" u="sng" dirty="0"/>
              <a:t>.</a:t>
            </a:r>
          </a:p>
          <a:p>
            <a:pPr marL="742950" lvl="1" indent="-285750" algn="l">
              <a:buFontTx/>
              <a:buChar char="-"/>
            </a:pPr>
            <a:r>
              <a:rPr lang="ko-KR" altLang="en-US" sz="1200" dirty="0"/>
              <a:t>마찬가지로 </a:t>
            </a:r>
            <a:r>
              <a:rPr lang="en-US" altLang="ko-KR" sz="1200" dirty="0"/>
              <a:t>4</a:t>
            </a:r>
            <a:r>
              <a:rPr lang="ko-KR" altLang="en-US" sz="1200" dirty="0"/>
              <a:t>가지 케이스를 모두 실험해봤는데 </a:t>
            </a:r>
            <a:r>
              <a:rPr lang="en-US" altLang="ko-KR" sz="1200" dirty="0"/>
              <a:t>MLM + MLM</a:t>
            </a:r>
            <a:r>
              <a:rPr lang="ko-KR" altLang="en-US" sz="1200" dirty="0"/>
              <a:t>이 가장 우수했음</a:t>
            </a:r>
            <a:r>
              <a:rPr lang="en-US" altLang="ko-KR" sz="1200" dirty="0"/>
              <a:t>.</a:t>
            </a:r>
          </a:p>
          <a:p>
            <a:pPr marL="742950" lvl="1" indent="-285750" algn="l">
              <a:buFontTx/>
              <a:buChar char="-"/>
            </a:pPr>
            <a:r>
              <a:rPr lang="ko-KR" altLang="en-US" sz="1200" dirty="0"/>
              <a:t>기존 </a:t>
            </a:r>
            <a:r>
              <a:rPr lang="en-US" altLang="ko-KR" sz="1200" dirty="0" err="1"/>
              <a:t>SoTA</a:t>
            </a:r>
            <a:r>
              <a:rPr lang="en-US" altLang="ko-KR" sz="1200" dirty="0"/>
              <a:t> </a:t>
            </a:r>
            <a:r>
              <a:rPr lang="ko-KR" altLang="en-US" sz="1200" dirty="0"/>
              <a:t>모델과 대비해서 </a:t>
            </a:r>
            <a:r>
              <a:rPr lang="en-US" altLang="ko-KR" sz="1200" dirty="0"/>
              <a:t>Bleu score 4</a:t>
            </a:r>
            <a:r>
              <a:rPr lang="ko-KR" altLang="en-US" sz="1200" dirty="0"/>
              <a:t>점 차이로 새로운 </a:t>
            </a:r>
            <a:r>
              <a:rPr lang="en-US" altLang="ko-KR" sz="1200" dirty="0" err="1"/>
              <a:t>SoTA</a:t>
            </a:r>
            <a:r>
              <a:rPr lang="en-US" altLang="ko-KR" sz="1200" dirty="0"/>
              <a:t> </a:t>
            </a:r>
            <a:r>
              <a:rPr lang="ko-KR" altLang="en-US" sz="1200" dirty="0"/>
              <a:t>달성</a:t>
            </a:r>
            <a:endParaRPr lang="en-US" altLang="ko-KR" sz="1200" dirty="0"/>
          </a:p>
          <a:p>
            <a:pPr marL="742950" lvl="1" indent="-285750" algn="l">
              <a:buFontTx/>
              <a:buChar char="-"/>
            </a:pPr>
            <a:endParaRPr lang="en-US" altLang="ko-KR" sz="1200" dirty="0"/>
          </a:p>
          <a:p>
            <a:pPr marL="742950" lvl="1" indent="-285750" algn="l">
              <a:buFontTx/>
              <a:buChar char="-"/>
            </a:pPr>
            <a:endParaRPr lang="en-US" altLang="ko-KR" sz="1200" dirty="0"/>
          </a:p>
          <a:p>
            <a:pPr marL="285750" indent="-285750" algn="l">
              <a:buFontTx/>
              <a:buChar char="-"/>
            </a:pPr>
            <a:endParaRPr lang="en-US" altLang="ko-KR" sz="16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EBA135A-3713-4F37-8543-34C2BAF54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B08A-2CC5-4CD0-A0AE-4DB7483FB06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3952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4">
            <a:extLst>
              <a:ext uri="{FF2B5EF4-FFF2-40B4-BE49-F238E27FC236}">
                <a16:creationId xmlns:a16="http://schemas.microsoft.com/office/drawing/2014/main" id="{53B9E706-1E3D-409B-B224-CEECF973B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0" y="1253691"/>
            <a:ext cx="11914909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Translation Training : </a:t>
            </a:r>
            <a:r>
              <a:rPr lang="en-US" altLang="ko-KR" b="1" i="0" dirty="0">
                <a:solidFill>
                  <a:srgbClr val="24292E"/>
                </a:solidFill>
                <a:effectLst/>
              </a:rPr>
              <a:t>BART </a:t>
            </a:r>
            <a:r>
              <a:rPr lang="en-US" altLang="ko-KR" sz="2000" b="1" i="0" dirty="0">
                <a:solidFill>
                  <a:srgbClr val="24292E"/>
                </a:solidFill>
                <a:effectLst/>
              </a:rPr>
              <a:t>(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Lucida Grande"/>
              </a:rPr>
              <a:t>Denoising Sequence-to-Sequence Pre-training, </a:t>
            </a:r>
            <a:r>
              <a:rPr lang="ko-KR" altLang="en-US" sz="1800" b="1" i="0" dirty="0">
                <a:solidFill>
                  <a:srgbClr val="000000"/>
                </a:solidFill>
                <a:effectLst/>
                <a:latin typeface="Lucida Grande"/>
              </a:rPr>
              <a:t>현존 최강 생성모델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Lucida Grande"/>
              </a:rPr>
              <a:t>)</a:t>
            </a:r>
            <a:endParaRPr lang="en-US" altLang="ko-KR" sz="1600" dirty="0"/>
          </a:p>
          <a:p>
            <a:pPr marL="285750" indent="-285750" algn="l">
              <a:buFontTx/>
              <a:buChar char="-"/>
            </a:pPr>
            <a:r>
              <a:rPr lang="en-US" altLang="ko-KR" sz="1600" dirty="0"/>
              <a:t>MLM(BERT),</a:t>
            </a:r>
            <a:r>
              <a:rPr lang="ko-KR" altLang="en-US" sz="1600" dirty="0"/>
              <a:t> </a:t>
            </a:r>
            <a:r>
              <a:rPr lang="en-US" altLang="ko-KR" sz="1600" dirty="0"/>
              <a:t>CLM(GPT),</a:t>
            </a:r>
            <a:r>
              <a:rPr lang="ko-KR" altLang="en-US" sz="1600" dirty="0"/>
              <a:t> </a:t>
            </a:r>
            <a:r>
              <a:rPr lang="en-US" altLang="ko-KR" sz="1600" dirty="0"/>
              <a:t>TLM(XLM), PLM(</a:t>
            </a:r>
            <a:r>
              <a:rPr lang="en-US" altLang="ko-KR" sz="1600" dirty="0" err="1"/>
              <a:t>XLNet</a:t>
            </a:r>
            <a:r>
              <a:rPr lang="en-US" altLang="ko-KR" sz="1600" dirty="0"/>
              <a:t>) … </a:t>
            </a:r>
            <a:r>
              <a:rPr lang="ko-KR" altLang="en-US" sz="1600" dirty="0"/>
              <a:t>쏟아지는 </a:t>
            </a:r>
            <a:r>
              <a:rPr lang="en-US" altLang="ko-KR" sz="1600" dirty="0"/>
              <a:t>Pretraining </a:t>
            </a:r>
            <a:r>
              <a:rPr lang="ko-KR" altLang="en-US" sz="1600" dirty="0"/>
              <a:t>방법들</a:t>
            </a:r>
            <a:endParaRPr lang="en-US" altLang="ko-KR" sz="1600" dirty="0"/>
          </a:p>
          <a:p>
            <a:pPr marL="285750" indent="-285750" algn="l">
              <a:buFontTx/>
              <a:buChar char="-"/>
            </a:pPr>
            <a:r>
              <a:rPr lang="ko-KR" altLang="en-US" sz="1600" b="1" u="sng" dirty="0"/>
              <a:t>뭐가 제일 </a:t>
            </a:r>
            <a:r>
              <a:rPr lang="ko-KR" altLang="en-US" sz="1600" b="1" u="sng" dirty="0" err="1"/>
              <a:t>좋은지</a:t>
            </a:r>
            <a:r>
              <a:rPr lang="ko-KR" altLang="en-US" sz="1600" b="1" u="sng" dirty="0"/>
              <a:t> 도통 모르겠음</a:t>
            </a:r>
            <a:r>
              <a:rPr lang="en-US" altLang="ko-KR" sz="1600" b="1" u="sng" dirty="0"/>
              <a:t>… </a:t>
            </a:r>
            <a:r>
              <a:rPr lang="ko-KR" altLang="en-US" sz="1600" b="1" u="sng" dirty="0"/>
              <a:t>그래서 우리</a:t>
            </a:r>
            <a:r>
              <a:rPr lang="en-US" altLang="ko-KR" sz="1600" b="1" u="sng" dirty="0"/>
              <a:t>(FAIR)</a:t>
            </a:r>
            <a:r>
              <a:rPr lang="ko-KR" altLang="en-US" sz="1600" b="1" u="sng" dirty="0"/>
              <a:t>가 다 실험 해봤다</a:t>
            </a:r>
            <a:r>
              <a:rPr lang="en-US" altLang="ko-KR" sz="1600" b="1" u="sng" dirty="0"/>
              <a:t>!</a:t>
            </a:r>
          </a:p>
          <a:p>
            <a:pPr marL="285750" indent="-285750" algn="l">
              <a:buFontTx/>
              <a:buChar char="-"/>
            </a:pPr>
            <a:r>
              <a:rPr lang="en-US" altLang="ko-KR" sz="1600" dirty="0"/>
              <a:t>BERT</a:t>
            </a:r>
            <a:r>
              <a:rPr lang="ko-KR" altLang="en-US" sz="1600" dirty="0"/>
              <a:t>는 </a:t>
            </a:r>
            <a:r>
              <a:rPr lang="en-US" altLang="ko-KR" sz="1600" dirty="0"/>
              <a:t>Encoder </a:t>
            </a:r>
            <a:r>
              <a:rPr lang="ko-KR" altLang="en-US" sz="1600" dirty="0"/>
              <a:t>구조이기 때문에</a:t>
            </a:r>
            <a:r>
              <a:rPr lang="en-US" altLang="ko-KR" sz="1600" dirty="0"/>
              <a:t>, </a:t>
            </a:r>
            <a:r>
              <a:rPr lang="ko-KR" altLang="en-US" sz="1600" dirty="0"/>
              <a:t>자연어 생성 태스크에 부적합하다</a:t>
            </a:r>
            <a:r>
              <a:rPr lang="en-US" altLang="ko-KR" sz="1600" dirty="0"/>
              <a:t>.</a:t>
            </a:r>
          </a:p>
          <a:p>
            <a:pPr marL="285750" indent="-285750" algn="l">
              <a:buFontTx/>
              <a:buChar char="-"/>
            </a:pPr>
            <a:r>
              <a:rPr lang="en-US" altLang="ko-KR" sz="1600" dirty="0"/>
              <a:t>GPT</a:t>
            </a:r>
            <a:r>
              <a:rPr lang="ko-KR" altLang="en-US" sz="1600" dirty="0"/>
              <a:t>는 </a:t>
            </a:r>
            <a:r>
              <a:rPr lang="en-US" altLang="ko-KR" sz="1600" dirty="0"/>
              <a:t>Decoder </a:t>
            </a:r>
            <a:r>
              <a:rPr lang="ko-KR" altLang="en-US" sz="1600" dirty="0"/>
              <a:t>구조이기 때문에</a:t>
            </a:r>
            <a:r>
              <a:rPr lang="en-US" altLang="ko-KR" sz="1600" dirty="0"/>
              <a:t>, </a:t>
            </a:r>
            <a:r>
              <a:rPr lang="ko-KR" altLang="en-US" sz="1600" dirty="0"/>
              <a:t>양방향 </a:t>
            </a:r>
            <a:r>
              <a:rPr lang="en-US" altLang="ko-KR" sz="1600" dirty="0"/>
              <a:t>Context</a:t>
            </a:r>
            <a:r>
              <a:rPr lang="ko-KR" altLang="en-US" sz="1600" dirty="0"/>
              <a:t>를 참조할 수 없다 </a:t>
            </a:r>
            <a:r>
              <a:rPr lang="en-US" altLang="ko-KR" sz="1600" dirty="0"/>
              <a:t>(</a:t>
            </a:r>
            <a:r>
              <a:rPr lang="ko-KR" altLang="en-US" sz="1600" dirty="0"/>
              <a:t>이해 태스크에 부적합</a:t>
            </a:r>
            <a:r>
              <a:rPr lang="en-US" altLang="ko-KR" sz="1600" dirty="0"/>
              <a:t>)</a:t>
            </a:r>
          </a:p>
          <a:p>
            <a:pPr marL="285750" indent="-285750" algn="l">
              <a:buFontTx/>
              <a:buChar char="-"/>
            </a:pPr>
            <a:r>
              <a:rPr lang="ko-KR" altLang="en-US" sz="1600" dirty="0"/>
              <a:t>그래서 우리는 </a:t>
            </a:r>
            <a:r>
              <a:rPr lang="en-US" altLang="ko-KR" sz="1600" b="1" u="sng" dirty="0"/>
              <a:t>Encoder-Decoder </a:t>
            </a:r>
            <a:r>
              <a:rPr lang="ko-KR" altLang="en-US" sz="1600" b="1" u="sng" dirty="0"/>
              <a:t>다 있는 </a:t>
            </a:r>
            <a:r>
              <a:rPr lang="en-US" altLang="ko-KR" sz="1600" b="1" u="sng" dirty="0"/>
              <a:t>BART</a:t>
            </a:r>
            <a:r>
              <a:rPr lang="ko-KR" altLang="en-US" sz="1600" b="1" u="sng" dirty="0"/>
              <a:t>라는 </a:t>
            </a:r>
            <a:r>
              <a:rPr lang="en-US" altLang="ko-KR" sz="1600" b="1" u="sng" dirty="0"/>
              <a:t>Seq2Seq </a:t>
            </a:r>
            <a:r>
              <a:rPr lang="ko-KR" altLang="en-US" sz="1600" b="1" u="sng" dirty="0"/>
              <a:t>구조의 </a:t>
            </a:r>
            <a:r>
              <a:rPr lang="en-US" altLang="ko-KR" sz="1600" b="1" u="sng" dirty="0"/>
              <a:t>PLM</a:t>
            </a:r>
            <a:r>
              <a:rPr lang="ko-KR" altLang="en-US" sz="1600" b="1" u="sng" dirty="0"/>
              <a:t>을 공개한다</a:t>
            </a:r>
            <a:r>
              <a:rPr lang="en-US" altLang="ko-KR" sz="1600" b="1" u="sng" dirty="0"/>
              <a:t>. (</a:t>
            </a:r>
            <a:r>
              <a:rPr lang="ko-KR" altLang="en-US" sz="1600" b="1" u="sng" dirty="0"/>
              <a:t>진정한 </a:t>
            </a:r>
            <a:r>
              <a:rPr lang="en-US" altLang="ko-KR" sz="1600" b="1" u="sng" dirty="0"/>
              <a:t>DAE !)</a:t>
            </a:r>
          </a:p>
          <a:p>
            <a:pPr marL="742950" lvl="1" indent="-285750" algn="l">
              <a:buFontTx/>
              <a:buChar char="-"/>
            </a:pPr>
            <a:r>
              <a:rPr lang="en-US" altLang="ko-KR" sz="1600" dirty="0"/>
              <a:t>Base </a:t>
            </a:r>
            <a:r>
              <a:rPr lang="ko-KR" altLang="en-US" sz="1600" dirty="0"/>
              <a:t>모델은 </a:t>
            </a:r>
            <a:r>
              <a:rPr lang="en-US" altLang="ko-KR" sz="1600" dirty="0" err="1"/>
              <a:t>Transfomer</a:t>
            </a:r>
            <a:r>
              <a:rPr lang="en-US" altLang="ko-KR" sz="1600" dirty="0"/>
              <a:t> 6-6, Large </a:t>
            </a:r>
            <a:r>
              <a:rPr lang="ko-KR" altLang="en-US" sz="1600" dirty="0"/>
              <a:t>모델은 </a:t>
            </a:r>
            <a:r>
              <a:rPr lang="en-US" altLang="ko-KR" sz="1600" dirty="0"/>
              <a:t>12-12 </a:t>
            </a:r>
            <a:r>
              <a:rPr lang="ko-KR" altLang="en-US" sz="1600" dirty="0"/>
              <a:t>구조이다</a:t>
            </a:r>
            <a:r>
              <a:rPr lang="en-US" altLang="ko-KR" sz="1600" dirty="0"/>
              <a:t>.</a:t>
            </a:r>
          </a:p>
          <a:p>
            <a:pPr marL="742950" lvl="1" indent="-285750" algn="l">
              <a:buFontTx/>
              <a:buChar char="-"/>
            </a:pPr>
            <a:r>
              <a:rPr lang="en-US" altLang="ko-KR" sz="1600" dirty="0" err="1"/>
              <a:t>GeLU</a:t>
            </a:r>
            <a:r>
              <a:rPr lang="en-US" altLang="ko-KR" sz="1600" dirty="0"/>
              <a:t> activation</a:t>
            </a:r>
            <a:r>
              <a:rPr lang="ko-KR" altLang="en-US" sz="1600" dirty="0"/>
              <a:t>을 사용 했으며</a:t>
            </a:r>
            <a:r>
              <a:rPr lang="en-US" altLang="ko-KR" sz="1600" dirty="0"/>
              <a:t>, </a:t>
            </a:r>
            <a:r>
              <a:rPr lang="ko-KR" altLang="en-US" sz="1600" dirty="0"/>
              <a:t>그 이외 사항은 </a:t>
            </a:r>
            <a:r>
              <a:rPr lang="en-US" altLang="ko-KR" sz="1600" dirty="0"/>
              <a:t>Transformer</a:t>
            </a:r>
            <a:r>
              <a:rPr lang="ko-KR" altLang="en-US" sz="1600" dirty="0"/>
              <a:t>와 동일</a:t>
            </a:r>
            <a:endParaRPr lang="en-US" altLang="ko-KR" sz="1200" dirty="0"/>
          </a:p>
          <a:p>
            <a:pPr marL="285750" indent="-285750" algn="l">
              <a:buFontTx/>
              <a:buChar char="-"/>
            </a:pPr>
            <a:endParaRPr lang="en-US" altLang="ko-KR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A91F40-F5A2-4525-8F70-6CE60ED890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971"/>
          <a:stretch/>
        </p:blipFill>
        <p:spPr>
          <a:xfrm>
            <a:off x="445365" y="4169209"/>
            <a:ext cx="5783986" cy="22034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1B70C48-9519-4869-BD42-477EFEA43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294"/>
          <a:stretch/>
        </p:blipFill>
        <p:spPr>
          <a:xfrm>
            <a:off x="6096000" y="4531159"/>
            <a:ext cx="5688736" cy="21463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5E913D6-C43A-49CB-8770-9E4A757C30B4}"/>
              </a:ext>
            </a:extLst>
          </p:cNvPr>
          <p:cNvSpPr/>
          <p:nvPr/>
        </p:nvSpPr>
        <p:spPr>
          <a:xfrm>
            <a:off x="6096000" y="4325218"/>
            <a:ext cx="5783986" cy="2146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1B17C4-1148-429A-8DD0-4FB20AE71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B08A-2CC5-4CD0-A0AE-4DB7483FB06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9666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4" name="부제목 4">
            <a:extLst>
              <a:ext uri="{FF2B5EF4-FFF2-40B4-BE49-F238E27FC236}">
                <a16:creationId xmlns:a16="http://schemas.microsoft.com/office/drawing/2014/main" id="{53B9E706-1E3D-409B-B224-CEECF973B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0" y="1253691"/>
            <a:ext cx="11914909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Translation Training : </a:t>
            </a:r>
            <a:r>
              <a:rPr lang="en-US" altLang="ko-KR" b="1" i="0" dirty="0">
                <a:solidFill>
                  <a:srgbClr val="24292E"/>
                </a:solidFill>
                <a:effectLst/>
              </a:rPr>
              <a:t>BART </a:t>
            </a:r>
            <a:r>
              <a:rPr lang="en-US" altLang="ko-KR" sz="1800" b="1" i="0" dirty="0">
                <a:solidFill>
                  <a:srgbClr val="24292E"/>
                </a:solidFill>
                <a:effectLst/>
              </a:rPr>
              <a:t>(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Lucida Grande"/>
              </a:rPr>
              <a:t>Denoising Sequence-to-Sequence Pre-training, </a:t>
            </a:r>
            <a:r>
              <a:rPr lang="ko-KR" altLang="en-US" sz="1800" b="1" i="0" dirty="0">
                <a:solidFill>
                  <a:srgbClr val="000000"/>
                </a:solidFill>
                <a:effectLst/>
                <a:latin typeface="Lucida Grande"/>
              </a:rPr>
              <a:t>현존 최강 생성모델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Lucida Grande"/>
              </a:rPr>
              <a:t>)</a:t>
            </a:r>
            <a:endParaRPr lang="en-US" altLang="ko-KR" sz="2000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532AE3A-45AA-4D4D-BB9A-623E3078D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589" y="5093445"/>
            <a:ext cx="6368331" cy="17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C3C06B-7E4E-403B-AD2E-FB26494BAD68}"/>
              </a:ext>
            </a:extLst>
          </p:cNvPr>
          <p:cNvSpPr txBox="1"/>
          <p:nvPr/>
        </p:nvSpPr>
        <p:spPr>
          <a:xfrm>
            <a:off x="277090" y="1772108"/>
            <a:ext cx="11737331" cy="2999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altLang="ko-KR" sz="1600" b="1" dirty="0"/>
              <a:t>Noising</a:t>
            </a:r>
            <a:r>
              <a:rPr lang="ko-KR" altLang="en-US" sz="1600" b="1" dirty="0"/>
              <a:t>이란 </a:t>
            </a:r>
            <a:r>
              <a:rPr lang="en-US" altLang="ko-KR" sz="1600" b="1" dirty="0"/>
              <a:t>Noising</a:t>
            </a:r>
            <a:r>
              <a:rPr lang="ko-KR" altLang="en-US" sz="1600" b="1" dirty="0"/>
              <a:t>은 다 해봤다</a:t>
            </a:r>
            <a:r>
              <a:rPr lang="en-US" altLang="ko-KR" sz="1600" b="1" dirty="0"/>
              <a:t>.</a:t>
            </a:r>
            <a:r>
              <a:rPr lang="en-US" altLang="ko-KR" sz="1600" dirty="0"/>
              <a:t> </a:t>
            </a:r>
            <a:r>
              <a:rPr lang="en-US" altLang="ko-KR" sz="1600" strike="sngStrike" dirty="0"/>
              <a:t>(</a:t>
            </a:r>
            <a:r>
              <a:rPr lang="en-US" altLang="ko-KR" sz="1600" strike="sngStrike" dirty="0" err="1"/>
              <a:t>Denosing</a:t>
            </a:r>
            <a:r>
              <a:rPr lang="ko-KR" altLang="en-US" sz="1600" strike="sngStrike" dirty="0"/>
              <a:t>에 목숨 건 사람들</a:t>
            </a:r>
            <a:r>
              <a:rPr lang="en-US" altLang="ko-KR" sz="1600" strike="sngStrike" dirty="0"/>
              <a:t>…?)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Token Masking : BERT</a:t>
            </a:r>
            <a:r>
              <a:rPr lang="ko-KR" altLang="en-US" sz="1600" dirty="0"/>
              <a:t>처럼 토큰을 </a:t>
            </a:r>
            <a:r>
              <a:rPr lang="en-US" altLang="ko-KR" sz="1600" dirty="0"/>
              <a:t>Masking</a:t>
            </a:r>
            <a:r>
              <a:rPr lang="ko-KR" altLang="en-US" sz="1600" dirty="0"/>
              <a:t>하고</a:t>
            </a:r>
            <a:r>
              <a:rPr lang="en-US" altLang="ko-KR" sz="1600" dirty="0"/>
              <a:t>, </a:t>
            </a:r>
            <a:r>
              <a:rPr lang="ko-KR" altLang="en-US" sz="1600" dirty="0"/>
              <a:t>이를 복구하는 방식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Token </a:t>
            </a:r>
            <a:r>
              <a:rPr lang="en-US" altLang="ko-KR" sz="1600" dirty="0" err="1"/>
              <a:t>Deletation</a:t>
            </a:r>
            <a:r>
              <a:rPr lang="en-US" altLang="ko-KR" sz="1600" dirty="0"/>
              <a:t> : </a:t>
            </a:r>
            <a:r>
              <a:rPr lang="ko-KR" altLang="en-US" sz="1600" dirty="0"/>
              <a:t>토큰을 랜덤으로 삭제하고</a:t>
            </a:r>
            <a:r>
              <a:rPr lang="en-US" altLang="ko-KR" sz="1600" dirty="0"/>
              <a:t>, </a:t>
            </a:r>
            <a:r>
              <a:rPr lang="ko-KR" altLang="en-US" sz="1600" dirty="0"/>
              <a:t>이를 복구하는 방식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Token Infilling : 1</a:t>
            </a:r>
            <a:r>
              <a:rPr lang="ko-KR" altLang="en-US" sz="1600" dirty="0"/>
              <a:t>개 토큰이 아닌 여러 개의 연속된 토큰 </a:t>
            </a:r>
            <a:r>
              <a:rPr lang="en-US" altLang="ko-KR" sz="1600" dirty="0"/>
              <a:t>(=Span)</a:t>
            </a:r>
            <a:r>
              <a:rPr lang="ko-KR" altLang="en-US" sz="1600" dirty="0"/>
              <a:t>을 </a:t>
            </a:r>
            <a:r>
              <a:rPr lang="en-US" altLang="ko-KR" sz="1600" dirty="0"/>
              <a:t>masking</a:t>
            </a:r>
            <a:r>
              <a:rPr lang="ko-KR" altLang="en-US" sz="1600" dirty="0"/>
              <a:t>하고 이를 복구하는 방식 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(Span BERT</a:t>
            </a:r>
            <a:r>
              <a:rPr lang="ko-KR" altLang="en-US" sz="1600" dirty="0"/>
              <a:t>와 비슷한데</a:t>
            </a:r>
            <a:r>
              <a:rPr lang="en-US" altLang="ko-KR" sz="1600" dirty="0"/>
              <a:t>, BART</a:t>
            </a:r>
            <a:r>
              <a:rPr lang="ko-KR" altLang="en-US" sz="1600" dirty="0"/>
              <a:t>는 길이를 안 알려준다</a:t>
            </a:r>
            <a:r>
              <a:rPr lang="en-US" altLang="ko-KR" sz="1600" dirty="0"/>
              <a:t>. </a:t>
            </a:r>
            <a:r>
              <a:rPr lang="ko-KR" altLang="en-US" sz="1600" dirty="0"/>
              <a:t>길이까지 맞춰야 하는 것</a:t>
            </a:r>
            <a:r>
              <a:rPr lang="en-US" altLang="ko-KR" sz="1600" dirty="0"/>
              <a:t>.)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Sentence Permutation : </a:t>
            </a:r>
            <a:r>
              <a:rPr lang="ko-KR" altLang="en-US" sz="1600" dirty="0"/>
              <a:t>문장을 랜덤하게 섞고나서 이를 다시 복구한다</a:t>
            </a:r>
            <a:r>
              <a:rPr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Document Rotation : </a:t>
            </a:r>
            <a:r>
              <a:rPr lang="ko-KR" altLang="en-US" sz="1600" dirty="0"/>
              <a:t>토큰 하나를 정해서</a:t>
            </a:r>
            <a:r>
              <a:rPr lang="en-US" altLang="ko-KR" sz="1600" dirty="0"/>
              <a:t>, </a:t>
            </a:r>
            <a:r>
              <a:rPr lang="ko-KR" altLang="en-US" sz="1600" dirty="0"/>
              <a:t>문장이 그 토큰부터 시작하도록 만든다</a:t>
            </a:r>
            <a:r>
              <a:rPr lang="en-US" altLang="ko-KR" sz="1600" dirty="0"/>
              <a:t>. 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모델이 </a:t>
            </a:r>
            <a:r>
              <a:rPr lang="en-US" altLang="ko-KR" sz="1600" dirty="0"/>
              <a:t>Document</a:t>
            </a:r>
            <a:r>
              <a:rPr lang="ko-KR" altLang="en-US" sz="1600" dirty="0"/>
              <a:t>의 시작점을 구분하도록 한다</a:t>
            </a:r>
            <a:r>
              <a:rPr lang="en-US" altLang="ko-KR" sz="1600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126195C-B94B-4A15-BD99-BE524493D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B08A-2CC5-4CD0-A0AE-4DB7483FB06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3545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532AE3A-45AA-4D4D-BB9A-623E3078D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589" y="5093445"/>
            <a:ext cx="6368331" cy="17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부제목 4">
            <a:extLst>
              <a:ext uri="{FF2B5EF4-FFF2-40B4-BE49-F238E27FC236}">
                <a16:creationId xmlns:a16="http://schemas.microsoft.com/office/drawing/2014/main" id="{52AEF2B1-ACE6-4595-BECE-C497EAEA29AA}"/>
              </a:ext>
            </a:extLst>
          </p:cNvPr>
          <p:cNvSpPr txBox="1">
            <a:spLocks/>
          </p:cNvSpPr>
          <p:nvPr/>
        </p:nvSpPr>
        <p:spPr>
          <a:xfrm>
            <a:off x="277090" y="1253691"/>
            <a:ext cx="11914909" cy="5552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/>
              <a:t>Translation Training : </a:t>
            </a:r>
            <a:r>
              <a:rPr lang="en-US" altLang="ko-KR" b="1">
                <a:solidFill>
                  <a:srgbClr val="24292E"/>
                </a:solidFill>
              </a:rPr>
              <a:t>BART </a:t>
            </a:r>
            <a:r>
              <a:rPr lang="en-US" altLang="ko-KR" sz="1800" b="1">
                <a:solidFill>
                  <a:srgbClr val="24292E"/>
                </a:solidFill>
              </a:rPr>
              <a:t>(</a:t>
            </a:r>
            <a:r>
              <a:rPr lang="en-US" altLang="ko-KR" sz="1800" b="1">
                <a:solidFill>
                  <a:srgbClr val="000000"/>
                </a:solidFill>
                <a:latin typeface="Lucida Grande"/>
              </a:rPr>
              <a:t>Denoising Sequence-to-Sequence Pre-training, </a:t>
            </a:r>
            <a:r>
              <a:rPr lang="ko-KR" altLang="en-US" sz="1800" b="1">
                <a:solidFill>
                  <a:srgbClr val="000000"/>
                </a:solidFill>
                <a:latin typeface="Lucida Grande"/>
              </a:rPr>
              <a:t>현존 최강 생성모델</a:t>
            </a:r>
            <a:r>
              <a:rPr lang="en-US" altLang="ko-KR" sz="1800" b="1">
                <a:solidFill>
                  <a:srgbClr val="000000"/>
                </a:solidFill>
                <a:latin typeface="Lucida Grande"/>
              </a:rPr>
              <a:t>)</a:t>
            </a:r>
            <a:endParaRPr lang="en-US" altLang="ko-KR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92623E-A4DD-49DC-9E36-11B9AD2198D1}"/>
              </a:ext>
            </a:extLst>
          </p:cNvPr>
          <p:cNvSpPr txBox="1"/>
          <p:nvPr/>
        </p:nvSpPr>
        <p:spPr>
          <a:xfrm>
            <a:off x="277090" y="1772108"/>
            <a:ext cx="11737331" cy="2999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altLang="ko-KR" sz="1600" b="1" dirty="0"/>
              <a:t>Noising</a:t>
            </a:r>
            <a:r>
              <a:rPr lang="ko-KR" altLang="en-US" sz="1600" b="1" dirty="0"/>
              <a:t>이란 </a:t>
            </a:r>
            <a:r>
              <a:rPr lang="en-US" altLang="ko-KR" sz="1600" b="1" dirty="0"/>
              <a:t>Noising</a:t>
            </a:r>
            <a:r>
              <a:rPr lang="ko-KR" altLang="en-US" sz="1600" b="1" dirty="0"/>
              <a:t>은 다 해봤다</a:t>
            </a:r>
            <a:r>
              <a:rPr lang="en-US" altLang="ko-KR" sz="1600" b="1" dirty="0"/>
              <a:t>.</a:t>
            </a:r>
            <a:r>
              <a:rPr lang="en-US" altLang="ko-KR" sz="1600" dirty="0"/>
              <a:t> </a:t>
            </a:r>
            <a:r>
              <a:rPr lang="en-US" altLang="ko-KR" sz="1600" strike="sngStrike" dirty="0"/>
              <a:t>(</a:t>
            </a:r>
            <a:r>
              <a:rPr lang="en-US" altLang="ko-KR" sz="1600" strike="sngStrike" dirty="0" err="1"/>
              <a:t>Denosing</a:t>
            </a:r>
            <a:r>
              <a:rPr lang="ko-KR" altLang="en-US" sz="1600" strike="sngStrike" dirty="0"/>
              <a:t>에 목숨 건 사람들</a:t>
            </a:r>
            <a:r>
              <a:rPr lang="en-US" altLang="ko-KR" sz="1600" strike="sngStrike" dirty="0"/>
              <a:t>…?)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Token Masking : BERT</a:t>
            </a:r>
            <a:r>
              <a:rPr lang="ko-KR" altLang="en-US" sz="1600" dirty="0"/>
              <a:t>처럼 토큰을 </a:t>
            </a:r>
            <a:r>
              <a:rPr lang="en-US" altLang="ko-KR" sz="1600" dirty="0"/>
              <a:t>Masking</a:t>
            </a:r>
            <a:r>
              <a:rPr lang="ko-KR" altLang="en-US" sz="1600" dirty="0"/>
              <a:t>하고</a:t>
            </a:r>
            <a:r>
              <a:rPr lang="en-US" altLang="ko-KR" sz="1600" dirty="0"/>
              <a:t>, </a:t>
            </a:r>
            <a:r>
              <a:rPr lang="ko-KR" altLang="en-US" sz="1600" dirty="0"/>
              <a:t>이를 복구하는 방식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Token </a:t>
            </a:r>
            <a:r>
              <a:rPr lang="en-US" altLang="ko-KR" sz="1600" dirty="0" err="1"/>
              <a:t>Deletation</a:t>
            </a:r>
            <a:r>
              <a:rPr lang="en-US" altLang="ko-KR" sz="1600" dirty="0"/>
              <a:t> : </a:t>
            </a:r>
            <a:r>
              <a:rPr lang="ko-KR" altLang="en-US" sz="1600" dirty="0"/>
              <a:t>토큰을 랜덤으로 삭제하고</a:t>
            </a:r>
            <a:r>
              <a:rPr lang="en-US" altLang="ko-KR" sz="1600" dirty="0"/>
              <a:t>, </a:t>
            </a:r>
            <a:r>
              <a:rPr lang="ko-KR" altLang="en-US" sz="1600" dirty="0"/>
              <a:t>이를 복구하는 방식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b="1" u="sng" dirty="0">
                <a:solidFill>
                  <a:srgbClr val="FF0000"/>
                </a:solidFill>
              </a:rPr>
              <a:t>Token Infilling : 1</a:t>
            </a:r>
            <a:r>
              <a:rPr lang="ko-KR" altLang="en-US" sz="1600" b="1" u="sng" dirty="0">
                <a:solidFill>
                  <a:srgbClr val="FF0000"/>
                </a:solidFill>
              </a:rPr>
              <a:t>개 토큰이 아닌 여러 개의 연속된 토큰 </a:t>
            </a:r>
            <a:r>
              <a:rPr lang="en-US" altLang="ko-KR" sz="1600" b="1" u="sng" dirty="0">
                <a:solidFill>
                  <a:srgbClr val="FF0000"/>
                </a:solidFill>
              </a:rPr>
              <a:t>(=Span)</a:t>
            </a:r>
            <a:r>
              <a:rPr lang="ko-KR" altLang="en-US" sz="1600" b="1" u="sng" dirty="0">
                <a:solidFill>
                  <a:srgbClr val="FF0000"/>
                </a:solidFill>
              </a:rPr>
              <a:t>을 </a:t>
            </a:r>
            <a:r>
              <a:rPr lang="en-US" altLang="ko-KR" sz="1600" b="1" u="sng" dirty="0">
                <a:solidFill>
                  <a:srgbClr val="FF0000"/>
                </a:solidFill>
              </a:rPr>
              <a:t>masking</a:t>
            </a:r>
            <a:r>
              <a:rPr lang="ko-KR" altLang="en-US" sz="1600" b="1" u="sng" dirty="0">
                <a:solidFill>
                  <a:srgbClr val="FF0000"/>
                </a:solidFill>
              </a:rPr>
              <a:t>하고 이를 복구하는 방식 </a:t>
            </a:r>
            <a:endParaRPr lang="en-US" altLang="ko-KR" sz="1600" b="1" u="sng" dirty="0">
              <a:solidFill>
                <a:srgbClr val="FF0000"/>
              </a:solidFill>
            </a:endParaRP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(Span BERT</a:t>
            </a:r>
            <a:r>
              <a:rPr lang="ko-KR" altLang="en-US" sz="1600" dirty="0"/>
              <a:t>와 비슷한데</a:t>
            </a:r>
            <a:r>
              <a:rPr lang="en-US" altLang="ko-KR" sz="1600" dirty="0"/>
              <a:t>, BART</a:t>
            </a:r>
            <a:r>
              <a:rPr lang="ko-KR" altLang="en-US" sz="1600" dirty="0"/>
              <a:t>는 길이를 안 알려준다</a:t>
            </a:r>
            <a:r>
              <a:rPr lang="en-US" altLang="ko-KR" sz="1600" dirty="0"/>
              <a:t>. </a:t>
            </a:r>
            <a:r>
              <a:rPr lang="ko-KR" altLang="en-US" sz="1600" dirty="0"/>
              <a:t>길이까지 맞춰야 하는 것</a:t>
            </a:r>
            <a:r>
              <a:rPr lang="en-US" altLang="ko-KR" sz="1600" dirty="0"/>
              <a:t>.)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b="1" u="sng" dirty="0">
                <a:solidFill>
                  <a:srgbClr val="FF0000"/>
                </a:solidFill>
              </a:rPr>
              <a:t>Sentence Permutation : </a:t>
            </a:r>
            <a:r>
              <a:rPr lang="ko-KR" altLang="en-US" sz="1600" b="1" u="sng" dirty="0">
                <a:solidFill>
                  <a:srgbClr val="FF0000"/>
                </a:solidFill>
              </a:rPr>
              <a:t>문장을 랜덤하게 섞고나서 이를 다시 복구한다</a:t>
            </a:r>
            <a:r>
              <a:rPr lang="en-US" altLang="ko-KR" sz="1600" b="1" u="sng" dirty="0">
                <a:solidFill>
                  <a:srgbClr val="FF0000"/>
                </a:solidFill>
              </a:rPr>
              <a:t>.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Document Rotation : </a:t>
            </a:r>
            <a:r>
              <a:rPr lang="ko-KR" altLang="en-US" sz="1600" dirty="0"/>
              <a:t>토큰 하나를 정해서</a:t>
            </a:r>
            <a:r>
              <a:rPr lang="en-US" altLang="ko-KR" sz="1600" dirty="0"/>
              <a:t>, </a:t>
            </a:r>
            <a:r>
              <a:rPr lang="ko-KR" altLang="en-US" sz="1600" dirty="0"/>
              <a:t>문장이 그 토큰부터 시작하도록 만든다</a:t>
            </a:r>
            <a:r>
              <a:rPr lang="en-US" altLang="ko-KR" sz="1600" dirty="0"/>
              <a:t>. 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모델이 </a:t>
            </a:r>
            <a:r>
              <a:rPr lang="en-US" altLang="ko-KR" sz="1600" dirty="0"/>
              <a:t>Document</a:t>
            </a:r>
            <a:r>
              <a:rPr lang="ko-KR" altLang="en-US" sz="1600" dirty="0"/>
              <a:t>의 시작점을 구분하도록 한다</a:t>
            </a:r>
            <a:r>
              <a:rPr lang="en-US" altLang="ko-KR" sz="1600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27C4CD6-45E3-4906-949B-74A06F831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B08A-2CC5-4CD0-A0AE-4DB7483FB06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076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C3C06B-7E4E-403B-AD2E-FB26494BAD68}"/>
              </a:ext>
            </a:extLst>
          </p:cNvPr>
          <p:cNvSpPr txBox="1"/>
          <p:nvPr/>
        </p:nvSpPr>
        <p:spPr>
          <a:xfrm>
            <a:off x="277090" y="1772108"/>
            <a:ext cx="11737331" cy="1891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altLang="ko-KR" sz="1600" b="1" dirty="0"/>
              <a:t>Noising</a:t>
            </a:r>
            <a:r>
              <a:rPr lang="ko-KR" altLang="en-US" sz="1600" b="1" dirty="0"/>
              <a:t>이란 </a:t>
            </a:r>
            <a:r>
              <a:rPr lang="en-US" altLang="ko-KR" sz="1600" b="1" dirty="0"/>
              <a:t>Noising</a:t>
            </a:r>
            <a:r>
              <a:rPr lang="ko-KR" altLang="en-US" sz="1600" b="1" dirty="0"/>
              <a:t>은 다 해봤다</a:t>
            </a:r>
            <a:r>
              <a:rPr lang="en-US" altLang="ko-KR" sz="1600" b="1" dirty="0"/>
              <a:t>.</a:t>
            </a:r>
            <a:r>
              <a:rPr lang="en-US" altLang="ko-KR" sz="1600" dirty="0"/>
              <a:t> </a:t>
            </a:r>
            <a:r>
              <a:rPr lang="en-US" altLang="ko-KR" sz="1600" strike="sngStrike" dirty="0"/>
              <a:t>(</a:t>
            </a:r>
            <a:r>
              <a:rPr lang="en-US" altLang="ko-KR" sz="1600" strike="sngStrike" dirty="0" err="1"/>
              <a:t>Denosing</a:t>
            </a:r>
            <a:r>
              <a:rPr lang="ko-KR" altLang="en-US" sz="1600" strike="sngStrike" dirty="0"/>
              <a:t>에 목숨 건 사람들</a:t>
            </a:r>
            <a:r>
              <a:rPr lang="en-US" altLang="ko-KR" sz="1600" strike="sngStrike" dirty="0"/>
              <a:t>…?)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Token Infilling : 1</a:t>
            </a:r>
            <a:r>
              <a:rPr lang="ko-KR" altLang="en-US" sz="1600" dirty="0"/>
              <a:t>개 토큰이 아닌 여러 개의 연속된 토큰 </a:t>
            </a:r>
            <a:r>
              <a:rPr lang="en-US" altLang="ko-KR" sz="1600" dirty="0"/>
              <a:t>(=Span)</a:t>
            </a:r>
            <a:r>
              <a:rPr lang="ko-KR" altLang="en-US" sz="1600" dirty="0"/>
              <a:t>을 </a:t>
            </a:r>
            <a:r>
              <a:rPr lang="en-US" altLang="ko-KR" sz="1600" dirty="0"/>
              <a:t>masking</a:t>
            </a:r>
            <a:r>
              <a:rPr lang="ko-KR" altLang="en-US" sz="1600" dirty="0"/>
              <a:t>하고 이를 복구하는 방식 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(Span BERT</a:t>
            </a:r>
            <a:r>
              <a:rPr lang="ko-KR" altLang="en-US" sz="1600" dirty="0"/>
              <a:t>와 비슷한데</a:t>
            </a:r>
            <a:r>
              <a:rPr lang="en-US" altLang="ko-KR" sz="1600" dirty="0"/>
              <a:t>, BART</a:t>
            </a:r>
            <a:r>
              <a:rPr lang="ko-KR" altLang="en-US" sz="1600" dirty="0"/>
              <a:t>는 길이를 안 알려준다</a:t>
            </a:r>
            <a:r>
              <a:rPr lang="en-US" altLang="ko-KR" sz="1600" dirty="0"/>
              <a:t>. </a:t>
            </a:r>
            <a:r>
              <a:rPr lang="ko-KR" altLang="en-US" sz="1600" dirty="0"/>
              <a:t>길이까지 맞춰야 하는 것</a:t>
            </a:r>
            <a:r>
              <a:rPr lang="en-US" altLang="ko-KR" sz="1600" dirty="0"/>
              <a:t>.)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Sentence Permutation : </a:t>
            </a:r>
            <a:r>
              <a:rPr lang="ko-KR" altLang="en-US" sz="1600" dirty="0"/>
              <a:t>문장을 랜덤하게 섞고나서 이를 다시 복구한다</a:t>
            </a:r>
            <a:r>
              <a:rPr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600" b="1" dirty="0"/>
              <a:t>Token Infilling, </a:t>
            </a:r>
            <a:r>
              <a:rPr lang="ko-KR" altLang="en-US" sz="1600" b="1" dirty="0"/>
              <a:t>혹은 위의 두가지 조합을 사용했을 때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가장 좋은 성능을 얻을 수 있었다고 함</a:t>
            </a:r>
            <a:r>
              <a:rPr lang="en-US" altLang="ko-KR" sz="1600" b="1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C01837-0C2D-4CC6-B3E2-980177E56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00" y="3886199"/>
            <a:ext cx="5571944" cy="260168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C8D4181-18A5-4702-ABE4-8B4EADC7C54D}"/>
              </a:ext>
            </a:extLst>
          </p:cNvPr>
          <p:cNvSpPr/>
          <p:nvPr/>
        </p:nvSpPr>
        <p:spPr>
          <a:xfrm>
            <a:off x="749618" y="6234113"/>
            <a:ext cx="5346382" cy="1743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3D578B0-54CF-4150-9701-FE07EED561BA}"/>
              </a:ext>
            </a:extLst>
          </p:cNvPr>
          <p:cNvSpPr/>
          <p:nvPr/>
        </p:nvSpPr>
        <p:spPr>
          <a:xfrm>
            <a:off x="749618" y="5774434"/>
            <a:ext cx="5346382" cy="1743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부제목 4">
            <a:extLst>
              <a:ext uri="{FF2B5EF4-FFF2-40B4-BE49-F238E27FC236}">
                <a16:creationId xmlns:a16="http://schemas.microsoft.com/office/drawing/2014/main" id="{DC12D4AC-75D0-42C4-B7F2-0A25DA746B48}"/>
              </a:ext>
            </a:extLst>
          </p:cNvPr>
          <p:cNvSpPr txBox="1">
            <a:spLocks/>
          </p:cNvSpPr>
          <p:nvPr/>
        </p:nvSpPr>
        <p:spPr>
          <a:xfrm>
            <a:off x="277090" y="1253691"/>
            <a:ext cx="11914909" cy="5552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/>
              <a:t>Translation Training : </a:t>
            </a:r>
            <a:r>
              <a:rPr lang="en-US" altLang="ko-KR" b="1">
                <a:solidFill>
                  <a:srgbClr val="24292E"/>
                </a:solidFill>
              </a:rPr>
              <a:t>BART </a:t>
            </a:r>
            <a:r>
              <a:rPr lang="en-US" altLang="ko-KR" sz="1800" b="1">
                <a:solidFill>
                  <a:srgbClr val="24292E"/>
                </a:solidFill>
              </a:rPr>
              <a:t>(</a:t>
            </a:r>
            <a:r>
              <a:rPr lang="en-US" altLang="ko-KR" sz="1800" b="1">
                <a:solidFill>
                  <a:srgbClr val="000000"/>
                </a:solidFill>
                <a:latin typeface="Lucida Grande"/>
              </a:rPr>
              <a:t>Denoising Sequence-to-Sequence Pre-training, </a:t>
            </a:r>
            <a:r>
              <a:rPr lang="ko-KR" altLang="en-US" sz="1800" b="1">
                <a:solidFill>
                  <a:srgbClr val="000000"/>
                </a:solidFill>
                <a:latin typeface="Lucida Grande"/>
              </a:rPr>
              <a:t>현존 최강 생성모델</a:t>
            </a:r>
            <a:r>
              <a:rPr lang="en-US" altLang="ko-KR" sz="1800" b="1">
                <a:solidFill>
                  <a:srgbClr val="000000"/>
                </a:solidFill>
                <a:latin typeface="Lucida Grande"/>
              </a:rPr>
              <a:t>)</a:t>
            </a:r>
            <a:endParaRPr lang="en-US" altLang="ko-KR" sz="2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8F496CA-FBAE-43B6-9904-6A2E7ECF6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B08A-2CC5-4CD0-A0AE-4DB7483FB06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8619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C3C06B-7E4E-403B-AD2E-FB26494BAD68}"/>
              </a:ext>
            </a:extLst>
          </p:cNvPr>
          <p:cNvSpPr txBox="1"/>
          <p:nvPr/>
        </p:nvSpPr>
        <p:spPr>
          <a:xfrm>
            <a:off x="277090" y="1772108"/>
            <a:ext cx="11737331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sz="1600" b="1" dirty="0"/>
              <a:t>저자들이 쓴 </a:t>
            </a:r>
            <a:r>
              <a:rPr lang="ko-KR" altLang="en-US" sz="1600" b="1" dirty="0" err="1"/>
              <a:t>느낀점</a:t>
            </a:r>
            <a:r>
              <a:rPr lang="en-US" altLang="ko-KR" sz="1600" b="1" dirty="0"/>
              <a:t>?</a:t>
            </a:r>
            <a:endParaRPr lang="en-US" altLang="ko-KR" sz="1600" strike="sngStrik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A88C82-8735-487B-8FFE-4EE1D59F1D2E}"/>
              </a:ext>
            </a:extLst>
          </p:cNvPr>
          <p:cNvSpPr txBox="1"/>
          <p:nvPr/>
        </p:nvSpPr>
        <p:spPr>
          <a:xfrm>
            <a:off x="6795272" y="3611667"/>
            <a:ext cx="451135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Performance of pre-training methods varies significantly across tasks.</a:t>
            </a:r>
          </a:p>
          <a:p>
            <a:endParaRPr lang="en-US" altLang="ko-KR" sz="1400" b="1" dirty="0"/>
          </a:p>
          <a:p>
            <a:r>
              <a:rPr lang="en-US" altLang="ko-KR" sz="1400" dirty="0"/>
              <a:t>Simple LM(=CLM)</a:t>
            </a:r>
            <a:r>
              <a:rPr lang="ko-KR" altLang="en-US" sz="1400" dirty="0"/>
              <a:t>의 경우 </a:t>
            </a:r>
            <a:r>
              <a:rPr lang="en-US" altLang="ko-KR" sz="1400" dirty="0"/>
              <a:t>ELI5(Abstractive QA)</a:t>
            </a:r>
            <a:r>
              <a:rPr lang="ko-KR" altLang="en-US" sz="1400" dirty="0"/>
              <a:t>에서 최고성능을 거뒀지만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SQuAD</a:t>
            </a:r>
            <a:r>
              <a:rPr lang="ko-KR" altLang="en-US" sz="1400" dirty="0"/>
              <a:t>에서 제일 안 좋았다</a:t>
            </a:r>
            <a:r>
              <a:rPr lang="en-US" altLang="ko-KR" sz="1400" dirty="0"/>
              <a:t>.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018E582-DC77-4D7E-BABA-6DC142C91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09" y="2895599"/>
            <a:ext cx="5571944" cy="260168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D46CC7B-9C1F-46B2-BB4B-58BCF39978BD}"/>
              </a:ext>
            </a:extLst>
          </p:cNvPr>
          <p:cNvSpPr/>
          <p:nvPr/>
        </p:nvSpPr>
        <p:spPr>
          <a:xfrm>
            <a:off x="862990" y="3855561"/>
            <a:ext cx="5346382" cy="1743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부제목 4">
            <a:extLst>
              <a:ext uri="{FF2B5EF4-FFF2-40B4-BE49-F238E27FC236}">
                <a16:creationId xmlns:a16="http://schemas.microsoft.com/office/drawing/2014/main" id="{B32AD81C-A662-44D4-8A64-CDB2BA780C4F}"/>
              </a:ext>
            </a:extLst>
          </p:cNvPr>
          <p:cNvSpPr txBox="1">
            <a:spLocks/>
          </p:cNvSpPr>
          <p:nvPr/>
        </p:nvSpPr>
        <p:spPr>
          <a:xfrm>
            <a:off x="277090" y="1253691"/>
            <a:ext cx="11914909" cy="5552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/>
              <a:t>Translation Training : </a:t>
            </a:r>
            <a:r>
              <a:rPr lang="en-US" altLang="ko-KR" b="1">
                <a:solidFill>
                  <a:srgbClr val="24292E"/>
                </a:solidFill>
              </a:rPr>
              <a:t>BART </a:t>
            </a:r>
            <a:r>
              <a:rPr lang="en-US" altLang="ko-KR" sz="1800" b="1">
                <a:solidFill>
                  <a:srgbClr val="24292E"/>
                </a:solidFill>
              </a:rPr>
              <a:t>(</a:t>
            </a:r>
            <a:r>
              <a:rPr lang="en-US" altLang="ko-KR" sz="1800" b="1">
                <a:solidFill>
                  <a:srgbClr val="000000"/>
                </a:solidFill>
                <a:latin typeface="Lucida Grande"/>
              </a:rPr>
              <a:t>Denoising Sequence-to-Sequence Pre-training, </a:t>
            </a:r>
            <a:r>
              <a:rPr lang="ko-KR" altLang="en-US" sz="1800" b="1">
                <a:solidFill>
                  <a:srgbClr val="000000"/>
                </a:solidFill>
                <a:latin typeface="Lucida Grande"/>
              </a:rPr>
              <a:t>현존 최강 생성모델</a:t>
            </a:r>
            <a:r>
              <a:rPr lang="en-US" altLang="ko-KR" sz="1800" b="1">
                <a:solidFill>
                  <a:srgbClr val="000000"/>
                </a:solidFill>
                <a:latin typeface="Lucida Grande"/>
              </a:rPr>
              <a:t>)</a:t>
            </a:r>
            <a:endParaRPr lang="en-US" altLang="ko-KR" sz="2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A4E3D32-4951-4B51-8996-97FD5213D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B08A-2CC5-4CD0-A0AE-4DB7483FB06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252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4" name="부제목 4">
            <a:extLst>
              <a:ext uri="{FF2B5EF4-FFF2-40B4-BE49-F238E27FC236}">
                <a16:creationId xmlns:a16="http://schemas.microsoft.com/office/drawing/2014/main" id="{53B9E706-1E3D-409B-B224-CEECF973B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Translation Dataset : Back-Translation</a:t>
            </a:r>
          </a:p>
          <a:p>
            <a:pPr algn="l"/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ko-KR" altLang="en-US" sz="1600" dirty="0"/>
              <a:t>번역 모델을 지도학습 하기 위해서는 병렬 코퍼스가 필요하다</a:t>
            </a:r>
            <a:r>
              <a:rPr lang="en-US" altLang="ko-KR" sz="1600" dirty="0"/>
              <a:t>.</a:t>
            </a:r>
          </a:p>
          <a:p>
            <a:pPr marL="342900" indent="-342900" algn="l">
              <a:buFontTx/>
              <a:buChar char="-"/>
            </a:pPr>
            <a:r>
              <a:rPr lang="ko-KR" altLang="en-US" sz="1600" dirty="0"/>
              <a:t>예를 들어 아래 </a:t>
            </a:r>
            <a:r>
              <a:rPr lang="ko-KR" altLang="en-US" sz="1600" dirty="0" err="1"/>
              <a:t>처럼</a:t>
            </a:r>
            <a:r>
              <a:rPr lang="ko-KR" altLang="en-US" sz="1600" dirty="0"/>
              <a:t> 같은 의미를 문장이 여러가지 언어로 주어져야 한다</a:t>
            </a:r>
            <a:r>
              <a:rPr lang="en-US" altLang="ko-KR" sz="1600" dirty="0"/>
              <a:t>.</a:t>
            </a:r>
          </a:p>
        </p:txBody>
      </p:sp>
      <p:pic>
        <p:nvPicPr>
          <p:cNvPr id="125956" name="Picture 4" descr="Europarl English-German Machine Translation Dataset V7 | Wolfram Data  Repository">
            <a:extLst>
              <a:ext uri="{FF2B5EF4-FFF2-40B4-BE49-F238E27FC236}">
                <a16:creationId xmlns:a16="http://schemas.microsoft.com/office/drawing/2014/main" id="{76607861-41F4-471B-869C-12B786D27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56" y="3244084"/>
            <a:ext cx="10919087" cy="225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9FE14E6-7777-4C46-BB42-F6DA4BCAA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124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C3C06B-7E4E-403B-AD2E-FB26494BAD68}"/>
              </a:ext>
            </a:extLst>
          </p:cNvPr>
          <p:cNvSpPr txBox="1"/>
          <p:nvPr/>
        </p:nvSpPr>
        <p:spPr>
          <a:xfrm>
            <a:off x="277090" y="1772108"/>
            <a:ext cx="11737331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sz="1600" b="1" dirty="0"/>
              <a:t>저자들이 쓴 </a:t>
            </a:r>
            <a:r>
              <a:rPr lang="ko-KR" altLang="en-US" sz="1600" b="1" dirty="0" err="1"/>
              <a:t>느낀점</a:t>
            </a:r>
            <a:r>
              <a:rPr lang="en-US" altLang="ko-KR" sz="1600" b="1" dirty="0"/>
              <a:t>?</a:t>
            </a:r>
            <a:endParaRPr lang="en-US" altLang="ko-KR" sz="1600" strike="sngStrik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A88C82-8735-487B-8FFE-4EE1D59F1D2E}"/>
              </a:ext>
            </a:extLst>
          </p:cNvPr>
          <p:cNvSpPr txBox="1"/>
          <p:nvPr/>
        </p:nvSpPr>
        <p:spPr>
          <a:xfrm>
            <a:off x="6795272" y="3611667"/>
            <a:ext cx="451135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Token masking is crucial.</a:t>
            </a:r>
          </a:p>
          <a:p>
            <a:endParaRPr lang="en-US" altLang="ko-KR" sz="1400" b="1" dirty="0"/>
          </a:p>
          <a:p>
            <a:r>
              <a:rPr lang="en-US" altLang="ko-KR" sz="1400" dirty="0"/>
              <a:t>Document</a:t>
            </a:r>
            <a:r>
              <a:rPr lang="ko-KR" altLang="en-US" sz="1400" dirty="0"/>
              <a:t> </a:t>
            </a:r>
            <a:r>
              <a:rPr lang="en-US" altLang="ko-KR" sz="1400" dirty="0"/>
              <a:t>Rotation</a:t>
            </a:r>
            <a:r>
              <a:rPr lang="ko-KR" altLang="en-US" sz="1400" dirty="0"/>
              <a:t>이나 </a:t>
            </a:r>
            <a:r>
              <a:rPr lang="en-US" altLang="ko-KR" sz="1400" dirty="0"/>
              <a:t>Sentence Permutation</a:t>
            </a:r>
            <a:r>
              <a:rPr lang="ko-KR" altLang="en-US" sz="1400" dirty="0"/>
              <a:t>은 오히려 성능이 떨어졌다</a:t>
            </a:r>
            <a:r>
              <a:rPr lang="en-US" altLang="ko-KR" sz="1400" dirty="0"/>
              <a:t>. Token Deletion</a:t>
            </a:r>
            <a:r>
              <a:rPr lang="ko-KR" altLang="en-US" sz="1400" dirty="0"/>
              <a:t>이나 </a:t>
            </a:r>
            <a:r>
              <a:rPr lang="en-US" altLang="ko-KR" sz="1400" dirty="0"/>
              <a:t>Token Masking, Infilling</a:t>
            </a:r>
            <a:r>
              <a:rPr lang="ko-KR" altLang="en-US" sz="1400" dirty="0"/>
              <a:t>과 같은 방법들이 성능이 좋았다</a:t>
            </a:r>
            <a:r>
              <a:rPr lang="en-US" altLang="ko-KR" sz="1400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018E582-DC77-4D7E-BABA-6DC142C91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09" y="2895599"/>
            <a:ext cx="5571944" cy="260168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637C4F2-491E-4D5F-A6AE-FE2756F33243}"/>
              </a:ext>
            </a:extLst>
          </p:cNvPr>
          <p:cNvSpPr/>
          <p:nvPr/>
        </p:nvSpPr>
        <p:spPr>
          <a:xfrm>
            <a:off x="862990" y="4502325"/>
            <a:ext cx="5346382" cy="451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부제목 4">
            <a:extLst>
              <a:ext uri="{FF2B5EF4-FFF2-40B4-BE49-F238E27FC236}">
                <a16:creationId xmlns:a16="http://schemas.microsoft.com/office/drawing/2014/main" id="{9E8B303F-8194-481E-B504-3075DFA73D8F}"/>
              </a:ext>
            </a:extLst>
          </p:cNvPr>
          <p:cNvSpPr txBox="1">
            <a:spLocks/>
          </p:cNvSpPr>
          <p:nvPr/>
        </p:nvSpPr>
        <p:spPr>
          <a:xfrm>
            <a:off x="277090" y="1253691"/>
            <a:ext cx="11914909" cy="5552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/>
              <a:t>Translation Training : </a:t>
            </a:r>
            <a:r>
              <a:rPr lang="en-US" altLang="ko-KR" b="1">
                <a:solidFill>
                  <a:srgbClr val="24292E"/>
                </a:solidFill>
              </a:rPr>
              <a:t>BART </a:t>
            </a:r>
            <a:r>
              <a:rPr lang="en-US" altLang="ko-KR" sz="1800" b="1">
                <a:solidFill>
                  <a:srgbClr val="24292E"/>
                </a:solidFill>
              </a:rPr>
              <a:t>(</a:t>
            </a:r>
            <a:r>
              <a:rPr lang="en-US" altLang="ko-KR" sz="1800" b="1">
                <a:solidFill>
                  <a:srgbClr val="000000"/>
                </a:solidFill>
                <a:latin typeface="Lucida Grande"/>
              </a:rPr>
              <a:t>Denoising Sequence-to-Sequence Pre-training, </a:t>
            </a:r>
            <a:r>
              <a:rPr lang="ko-KR" altLang="en-US" sz="1800" b="1">
                <a:solidFill>
                  <a:srgbClr val="000000"/>
                </a:solidFill>
                <a:latin typeface="Lucida Grande"/>
              </a:rPr>
              <a:t>현존 최강 생성모델</a:t>
            </a:r>
            <a:r>
              <a:rPr lang="en-US" altLang="ko-KR" sz="1800" b="1">
                <a:solidFill>
                  <a:srgbClr val="000000"/>
                </a:solidFill>
                <a:latin typeface="Lucida Grande"/>
              </a:rPr>
              <a:t>)</a:t>
            </a:r>
            <a:endParaRPr lang="en-US" altLang="ko-KR" sz="2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C79C1BC-39F0-4AD8-B4B7-0F0E318E0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B08A-2CC5-4CD0-A0AE-4DB7483FB06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0998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C3C06B-7E4E-403B-AD2E-FB26494BAD68}"/>
              </a:ext>
            </a:extLst>
          </p:cNvPr>
          <p:cNvSpPr txBox="1"/>
          <p:nvPr/>
        </p:nvSpPr>
        <p:spPr>
          <a:xfrm>
            <a:off x="277090" y="1772108"/>
            <a:ext cx="11737331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sz="1600" b="1" dirty="0"/>
              <a:t>저자들이 쓴 </a:t>
            </a:r>
            <a:r>
              <a:rPr lang="ko-KR" altLang="en-US" sz="1600" b="1" dirty="0" err="1"/>
              <a:t>느낀점</a:t>
            </a:r>
            <a:r>
              <a:rPr lang="en-US" altLang="ko-KR" sz="1600" b="1" dirty="0"/>
              <a:t>?</a:t>
            </a:r>
            <a:endParaRPr lang="en-US" altLang="ko-KR" sz="1600" strike="sngStrik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A88C82-8735-487B-8FFE-4EE1D59F1D2E}"/>
              </a:ext>
            </a:extLst>
          </p:cNvPr>
          <p:cNvSpPr txBox="1"/>
          <p:nvPr/>
        </p:nvSpPr>
        <p:spPr>
          <a:xfrm>
            <a:off x="6795272" y="3611667"/>
            <a:ext cx="451135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Left-to-right pre-training improves generation </a:t>
            </a:r>
          </a:p>
          <a:p>
            <a:endParaRPr lang="en-US" altLang="ko-KR" sz="1400" dirty="0"/>
          </a:p>
          <a:p>
            <a:r>
              <a:rPr lang="en-US" altLang="ko-KR" sz="1400" dirty="0"/>
              <a:t>MLM(BERT)</a:t>
            </a:r>
            <a:r>
              <a:rPr lang="ko-KR" altLang="en-US" sz="1400" dirty="0"/>
              <a:t>나 </a:t>
            </a:r>
            <a:r>
              <a:rPr lang="en-US" altLang="ko-KR" sz="1400" dirty="0"/>
              <a:t>Permuted LM(</a:t>
            </a:r>
            <a:r>
              <a:rPr lang="en-US" altLang="ko-KR" sz="1400" dirty="0" err="1"/>
              <a:t>XLNet</a:t>
            </a:r>
            <a:r>
              <a:rPr lang="en-US" altLang="ko-KR" sz="1400" dirty="0"/>
              <a:t>) </a:t>
            </a:r>
            <a:r>
              <a:rPr lang="ko-KR" altLang="en-US" sz="1400" dirty="0"/>
              <a:t>등의 방식들은 </a:t>
            </a:r>
            <a:r>
              <a:rPr lang="en-US" altLang="ko-KR" sz="1400" dirty="0"/>
              <a:t>Generation</a:t>
            </a:r>
            <a:r>
              <a:rPr lang="ko-KR" altLang="en-US" sz="1400" dirty="0"/>
              <a:t>에서 다른 태스크들보다 약했다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이들이 거의 유일하게 </a:t>
            </a:r>
            <a:r>
              <a:rPr lang="en-US" altLang="ko-KR" sz="1400" dirty="0"/>
              <a:t>Left-to-right</a:t>
            </a:r>
            <a:r>
              <a:rPr lang="ko-KR" altLang="en-US" sz="1400" dirty="0"/>
              <a:t>의 방식으로 학습하지 않은 모델들인데</a:t>
            </a:r>
            <a:r>
              <a:rPr lang="en-US" altLang="ko-KR" sz="1400" dirty="0"/>
              <a:t>, </a:t>
            </a:r>
            <a:r>
              <a:rPr lang="ko-KR" altLang="en-US" sz="1400" dirty="0"/>
              <a:t>이들은 생성 성능이 별로 좋지 못했다</a:t>
            </a:r>
            <a:r>
              <a:rPr lang="en-US" altLang="ko-KR" sz="1400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018E582-DC77-4D7E-BABA-6DC142C913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450"/>
          <a:stretch/>
        </p:blipFill>
        <p:spPr>
          <a:xfrm>
            <a:off x="750209" y="3611667"/>
            <a:ext cx="5571944" cy="141922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3F3F6D2-EF68-4D1C-8E65-C8B3455EDB71}"/>
              </a:ext>
            </a:extLst>
          </p:cNvPr>
          <p:cNvSpPr/>
          <p:nvPr/>
        </p:nvSpPr>
        <p:spPr>
          <a:xfrm>
            <a:off x="862990" y="4730856"/>
            <a:ext cx="5346382" cy="1480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04E5DD-FBE4-4FC8-9B56-63DFCBBD65AE}"/>
              </a:ext>
            </a:extLst>
          </p:cNvPr>
          <p:cNvSpPr/>
          <p:nvPr/>
        </p:nvSpPr>
        <p:spPr>
          <a:xfrm>
            <a:off x="885370" y="4249467"/>
            <a:ext cx="5346382" cy="1908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부제목 4">
            <a:extLst>
              <a:ext uri="{FF2B5EF4-FFF2-40B4-BE49-F238E27FC236}">
                <a16:creationId xmlns:a16="http://schemas.microsoft.com/office/drawing/2014/main" id="{A0C81332-4DE9-4229-95C3-3E0F9A50E7E3}"/>
              </a:ext>
            </a:extLst>
          </p:cNvPr>
          <p:cNvSpPr txBox="1">
            <a:spLocks/>
          </p:cNvSpPr>
          <p:nvPr/>
        </p:nvSpPr>
        <p:spPr>
          <a:xfrm>
            <a:off x="277090" y="1253691"/>
            <a:ext cx="11914909" cy="5552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/>
              <a:t>Translation Training : </a:t>
            </a:r>
            <a:r>
              <a:rPr lang="en-US" altLang="ko-KR" b="1">
                <a:solidFill>
                  <a:srgbClr val="24292E"/>
                </a:solidFill>
              </a:rPr>
              <a:t>BART </a:t>
            </a:r>
            <a:r>
              <a:rPr lang="en-US" altLang="ko-KR" sz="1800" b="1">
                <a:solidFill>
                  <a:srgbClr val="24292E"/>
                </a:solidFill>
              </a:rPr>
              <a:t>(</a:t>
            </a:r>
            <a:r>
              <a:rPr lang="en-US" altLang="ko-KR" sz="1800" b="1">
                <a:solidFill>
                  <a:srgbClr val="000000"/>
                </a:solidFill>
                <a:latin typeface="Lucida Grande"/>
              </a:rPr>
              <a:t>Denoising Sequence-to-Sequence Pre-training, </a:t>
            </a:r>
            <a:r>
              <a:rPr lang="ko-KR" altLang="en-US" sz="1800" b="1">
                <a:solidFill>
                  <a:srgbClr val="000000"/>
                </a:solidFill>
                <a:latin typeface="Lucida Grande"/>
              </a:rPr>
              <a:t>현존 최강 생성모델</a:t>
            </a:r>
            <a:r>
              <a:rPr lang="en-US" altLang="ko-KR" sz="1800" b="1">
                <a:solidFill>
                  <a:srgbClr val="000000"/>
                </a:solidFill>
                <a:latin typeface="Lucida Grande"/>
              </a:rPr>
              <a:t>)</a:t>
            </a:r>
            <a:endParaRPr lang="en-US" altLang="ko-KR" sz="2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CD8A3D7-CE2E-4615-82D8-4925D6AA9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B08A-2CC5-4CD0-A0AE-4DB7483FB06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5245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C3C06B-7E4E-403B-AD2E-FB26494BAD68}"/>
              </a:ext>
            </a:extLst>
          </p:cNvPr>
          <p:cNvSpPr txBox="1"/>
          <p:nvPr/>
        </p:nvSpPr>
        <p:spPr>
          <a:xfrm>
            <a:off x="277090" y="1772108"/>
            <a:ext cx="11737331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sz="1600" b="1" dirty="0"/>
              <a:t>저자들이 쓴 </a:t>
            </a:r>
            <a:r>
              <a:rPr lang="ko-KR" altLang="en-US" sz="1600" b="1" dirty="0" err="1"/>
              <a:t>느낀점</a:t>
            </a:r>
            <a:r>
              <a:rPr lang="en-US" altLang="ko-KR" sz="1600" b="1" dirty="0"/>
              <a:t>?</a:t>
            </a:r>
            <a:endParaRPr lang="en-US" altLang="ko-KR" sz="1600" strike="sngStrik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A88C82-8735-487B-8FFE-4EE1D59F1D2E}"/>
              </a:ext>
            </a:extLst>
          </p:cNvPr>
          <p:cNvSpPr txBox="1"/>
          <p:nvPr/>
        </p:nvSpPr>
        <p:spPr>
          <a:xfrm>
            <a:off x="6795272" y="3726344"/>
            <a:ext cx="460615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Bidirectional encoders are crucial for </a:t>
            </a:r>
            <a:r>
              <a:rPr lang="en-US" altLang="ko-KR" sz="1400" b="1" dirty="0" err="1"/>
              <a:t>SQuAD</a:t>
            </a:r>
            <a:r>
              <a:rPr lang="en-US" altLang="ko-KR" sz="1400" b="1" dirty="0"/>
              <a:t>. </a:t>
            </a:r>
          </a:p>
          <a:p>
            <a:endParaRPr lang="en-US" altLang="ko-KR" sz="1400" dirty="0"/>
          </a:p>
          <a:p>
            <a:r>
              <a:rPr lang="en-US" altLang="ko-KR" sz="1400" dirty="0" err="1"/>
              <a:t>SQuAD</a:t>
            </a:r>
            <a:r>
              <a:rPr lang="en-US" altLang="ko-KR" sz="1400" dirty="0"/>
              <a:t> </a:t>
            </a:r>
            <a:r>
              <a:rPr lang="ko-KR" altLang="en-US" sz="1400" dirty="0"/>
              <a:t>등의 </a:t>
            </a:r>
            <a:r>
              <a:rPr lang="ko-KR" altLang="en-US" sz="1400" dirty="0" err="1"/>
              <a:t>기계독해</a:t>
            </a:r>
            <a:r>
              <a:rPr lang="ko-KR" altLang="en-US" sz="1400" dirty="0"/>
              <a:t> 태스크를 푸는데 있어서는 </a:t>
            </a:r>
            <a:r>
              <a:rPr lang="en-US" altLang="ko-KR" sz="1400" dirty="0"/>
              <a:t>Bidirectional Context</a:t>
            </a:r>
            <a:r>
              <a:rPr lang="ko-KR" altLang="en-US" sz="1400" dirty="0"/>
              <a:t>가 매우 중요하다</a:t>
            </a:r>
            <a:r>
              <a:rPr lang="en-US" altLang="ko-KR" sz="1400" dirty="0"/>
              <a:t>. Bidirectional Context</a:t>
            </a:r>
            <a:r>
              <a:rPr lang="ko-KR" altLang="en-US" sz="1400" dirty="0"/>
              <a:t>를 참조하지 못하는 </a:t>
            </a:r>
            <a:r>
              <a:rPr lang="en-US" altLang="ko-KR" sz="1400" dirty="0"/>
              <a:t>CLM</a:t>
            </a:r>
            <a:r>
              <a:rPr lang="ko-KR" altLang="en-US" sz="1400" dirty="0"/>
              <a:t>은 </a:t>
            </a:r>
            <a:r>
              <a:rPr lang="ko-KR" altLang="en-US" sz="1400" dirty="0" err="1"/>
              <a:t>폭망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018E582-DC77-4D7E-BABA-6DC142C913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450"/>
          <a:stretch/>
        </p:blipFill>
        <p:spPr>
          <a:xfrm>
            <a:off x="750209" y="3611667"/>
            <a:ext cx="5571944" cy="141922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3F3F6D2-EF68-4D1C-8E65-C8B3455EDB71}"/>
              </a:ext>
            </a:extLst>
          </p:cNvPr>
          <p:cNvSpPr/>
          <p:nvPr/>
        </p:nvSpPr>
        <p:spPr>
          <a:xfrm>
            <a:off x="862990" y="4573693"/>
            <a:ext cx="5346382" cy="1480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부제목 4">
            <a:extLst>
              <a:ext uri="{FF2B5EF4-FFF2-40B4-BE49-F238E27FC236}">
                <a16:creationId xmlns:a16="http://schemas.microsoft.com/office/drawing/2014/main" id="{AE38B899-64EA-4BA5-BA54-39BD6B66F3FD}"/>
              </a:ext>
            </a:extLst>
          </p:cNvPr>
          <p:cNvSpPr txBox="1">
            <a:spLocks/>
          </p:cNvSpPr>
          <p:nvPr/>
        </p:nvSpPr>
        <p:spPr>
          <a:xfrm>
            <a:off x="277090" y="1253691"/>
            <a:ext cx="11914909" cy="5552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/>
              <a:t>Translation Training : </a:t>
            </a:r>
            <a:r>
              <a:rPr lang="en-US" altLang="ko-KR" b="1">
                <a:solidFill>
                  <a:srgbClr val="24292E"/>
                </a:solidFill>
              </a:rPr>
              <a:t>BART </a:t>
            </a:r>
            <a:r>
              <a:rPr lang="en-US" altLang="ko-KR" sz="1800" b="1">
                <a:solidFill>
                  <a:srgbClr val="24292E"/>
                </a:solidFill>
              </a:rPr>
              <a:t>(</a:t>
            </a:r>
            <a:r>
              <a:rPr lang="en-US" altLang="ko-KR" sz="1800" b="1">
                <a:solidFill>
                  <a:srgbClr val="000000"/>
                </a:solidFill>
                <a:latin typeface="Lucida Grande"/>
              </a:rPr>
              <a:t>Denoising Sequence-to-Sequence Pre-training, </a:t>
            </a:r>
            <a:r>
              <a:rPr lang="ko-KR" altLang="en-US" sz="1800" b="1">
                <a:solidFill>
                  <a:srgbClr val="000000"/>
                </a:solidFill>
                <a:latin typeface="Lucida Grande"/>
              </a:rPr>
              <a:t>현존 최강 생성모델</a:t>
            </a:r>
            <a:r>
              <a:rPr lang="en-US" altLang="ko-KR" sz="1800" b="1">
                <a:solidFill>
                  <a:srgbClr val="000000"/>
                </a:solidFill>
                <a:latin typeface="Lucida Grande"/>
              </a:rPr>
              <a:t>)</a:t>
            </a:r>
            <a:endParaRPr lang="en-US" altLang="ko-KR" sz="2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9DAA9D3-AE8D-47D1-AE43-AC257A406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B08A-2CC5-4CD0-A0AE-4DB7483FB06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0120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C3C06B-7E4E-403B-AD2E-FB26494BAD68}"/>
              </a:ext>
            </a:extLst>
          </p:cNvPr>
          <p:cNvSpPr txBox="1"/>
          <p:nvPr/>
        </p:nvSpPr>
        <p:spPr>
          <a:xfrm>
            <a:off x="277090" y="1772108"/>
            <a:ext cx="11737331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sz="1600" b="1" dirty="0"/>
              <a:t>저자들이 쓴 </a:t>
            </a:r>
            <a:r>
              <a:rPr lang="ko-KR" altLang="en-US" sz="1600" b="1" dirty="0" err="1"/>
              <a:t>느낀점</a:t>
            </a:r>
            <a:r>
              <a:rPr lang="en-US" altLang="ko-KR" sz="1600" b="1" dirty="0"/>
              <a:t>?</a:t>
            </a:r>
            <a:endParaRPr lang="en-US" altLang="ko-KR" sz="1600" strike="sngStrik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A88C82-8735-487B-8FFE-4EE1D59F1D2E}"/>
              </a:ext>
            </a:extLst>
          </p:cNvPr>
          <p:cNvSpPr txBox="1"/>
          <p:nvPr/>
        </p:nvSpPr>
        <p:spPr>
          <a:xfrm>
            <a:off x="6595247" y="3569816"/>
            <a:ext cx="464327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The pre-training objective is not the only important.</a:t>
            </a:r>
          </a:p>
          <a:p>
            <a:endParaRPr lang="en-US" altLang="ko-KR" sz="1400" dirty="0"/>
          </a:p>
          <a:p>
            <a:r>
              <a:rPr lang="en-US" altLang="ko-KR" sz="1400" dirty="0"/>
              <a:t>Pretraining Object</a:t>
            </a:r>
            <a:r>
              <a:rPr lang="ko-KR" altLang="en-US" sz="1400" dirty="0"/>
              <a:t>가 성능 하락의 유일한 요소는 아님</a:t>
            </a:r>
            <a:r>
              <a:rPr lang="en-US" altLang="ko-KR" sz="1400" dirty="0"/>
              <a:t>. BART </a:t>
            </a:r>
            <a:r>
              <a:rPr lang="ko-KR" altLang="en-US" sz="1400" dirty="0"/>
              <a:t>논문에서 구현한 </a:t>
            </a:r>
            <a:r>
              <a:rPr lang="en-US" altLang="ko-KR" sz="1400" dirty="0" err="1"/>
              <a:t>XLNet</a:t>
            </a:r>
            <a:r>
              <a:rPr lang="ko-KR" altLang="en-US" sz="1400" dirty="0"/>
              <a:t>은 실제 </a:t>
            </a:r>
            <a:r>
              <a:rPr lang="en-US" altLang="ko-KR" sz="1400" dirty="0" err="1"/>
              <a:t>XLNet</a:t>
            </a:r>
            <a:r>
              <a:rPr lang="ko-KR" altLang="en-US" sz="1400" dirty="0"/>
              <a:t>보다 많이 떨어지는데</a:t>
            </a:r>
            <a:r>
              <a:rPr lang="en-US" altLang="ko-KR" sz="1400" dirty="0"/>
              <a:t>, </a:t>
            </a:r>
            <a:r>
              <a:rPr lang="ko-KR" altLang="en-US" sz="1400" dirty="0"/>
              <a:t>여러가지 요소들 </a:t>
            </a:r>
            <a:r>
              <a:rPr lang="en-US" altLang="ko-KR" sz="1400" dirty="0"/>
              <a:t>(relative</a:t>
            </a:r>
            <a:r>
              <a:rPr lang="ko-KR" altLang="en-US" sz="1400" dirty="0"/>
              <a:t> </a:t>
            </a:r>
            <a:r>
              <a:rPr lang="en-US" altLang="ko-KR" sz="1400" dirty="0"/>
              <a:t>position embedding, segment-level recurrence </a:t>
            </a:r>
            <a:r>
              <a:rPr lang="ko-KR" altLang="en-US" sz="1400" dirty="0"/>
              <a:t>등</a:t>
            </a:r>
            <a:r>
              <a:rPr lang="en-US" altLang="ko-KR" sz="1400" dirty="0"/>
              <a:t>)</a:t>
            </a:r>
            <a:r>
              <a:rPr lang="ko-KR" altLang="en-US" sz="1400" dirty="0"/>
              <a:t>을 수행하지 않았음</a:t>
            </a:r>
            <a:r>
              <a:rPr lang="en-US" altLang="ko-KR" sz="1400" dirty="0"/>
              <a:t>. (</a:t>
            </a:r>
            <a:r>
              <a:rPr lang="ko-KR" altLang="en-US" sz="1400" dirty="0"/>
              <a:t>그래서 더 떨어지는 것일수도</a:t>
            </a:r>
            <a:r>
              <a:rPr lang="en-US" altLang="ko-KR" sz="1400" dirty="0"/>
              <a:t>…?)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018E582-DC77-4D7E-BABA-6DC142C913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450"/>
          <a:stretch/>
        </p:blipFill>
        <p:spPr>
          <a:xfrm>
            <a:off x="750209" y="3611667"/>
            <a:ext cx="5571944" cy="141922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3F3F6D2-EF68-4D1C-8E65-C8B3455EDB71}"/>
              </a:ext>
            </a:extLst>
          </p:cNvPr>
          <p:cNvSpPr/>
          <p:nvPr/>
        </p:nvSpPr>
        <p:spPr>
          <a:xfrm>
            <a:off x="862990" y="4716568"/>
            <a:ext cx="5346382" cy="1480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부제목 4">
            <a:extLst>
              <a:ext uri="{FF2B5EF4-FFF2-40B4-BE49-F238E27FC236}">
                <a16:creationId xmlns:a16="http://schemas.microsoft.com/office/drawing/2014/main" id="{B9AD59D5-54AC-4DD5-86DD-F9AEEA55D5CD}"/>
              </a:ext>
            </a:extLst>
          </p:cNvPr>
          <p:cNvSpPr txBox="1">
            <a:spLocks/>
          </p:cNvSpPr>
          <p:nvPr/>
        </p:nvSpPr>
        <p:spPr>
          <a:xfrm>
            <a:off x="277090" y="1253691"/>
            <a:ext cx="11914909" cy="5552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/>
              <a:t>Translation Training : </a:t>
            </a:r>
            <a:r>
              <a:rPr lang="en-US" altLang="ko-KR" b="1">
                <a:solidFill>
                  <a:srgbClr val="24292E"/>
                </a:solidFill>
              </a:rPr>
              <a:t>BART </a:t>
            </a:r>
            <a:r>
              <a:rPr lang="en-US" altLang="ko-KR" sz="1800" b="1">
                <a:solidFill>
                  <a:srgbClr val="24292E"/>
                </a:solidFill>
              </a:rPr>
              <a:t>(</a:t>
            </a:r>
            <a:r>
              <a:rPr lang="en-US" altLang="ko-KR" sz="1800" b="1">
                <a:solidFill>
                  <a:srgbClr val="000000"/>
                </a:solidFill>
                <a:latin typeface="Lucida Grande"/>
              </a:rPr>
              <a:t>Denoising Sequence-to-Sequence Pre-training, </a:t>
            </a:r>
            <a:r>
              <a:rPr lang="ko-KR" altLang="en-US" sz="1800" b="1">
                <a:solidFill>
                  <a:srgbClr val="000000"/>
                </a:solidFill>
                <a:latin typeface="Lucida Grande"/>
              </a:rPr>
              <a:t>현존 최강 생성모델</a:t>
            </a:r>
            <a:r>
              <a:rPr lang="en-US" altLang="ko-KR" sz="1800" b="1">
                <a:solidFill>
                  <a:srgbClr val="000000"/>
                </a:solidFill>
                <a:latin typeface="Lucida Grande"/>
              </a:rPr>
              <a:t>)</a:t>
            </a:r>
            <a:endParaRPr lang="en-US" altLang="ko-KR" sz="2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1DE1C2E-B604-4025-80C0-30F55EF3D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B08A-2CC5-4CD0-A0AE-4DB7483FB06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4888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F805EE12-0BCF-4312-8432-FAEB1A0D2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00" y="3284635"/>
            <a:ext cx="5571944" cy="260168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C3C06B-7E4E-403B-AD2E-FB26494BAD68}"/>
              </a:ext>
            </a:extLst>
          </p:cNvPr>
          <p:cNvSpPr txBox="1"/>
          <p:nvPr/>
        </p:nvSpPr>
        <p:spPr>
          <a:xfrm>
            <a:off x="277090" y="1772108"/>
            <a:ext cx="11737331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sz="1600" b="1" dirty="0"/>
              <a:t>저자들이 쓴 </a:t>
            </a:r>
            <a:r>
              <a:rPr lang="ko-KR" altLang="en-US" sz="1600" b="1" dirty="0" err="1"/>
              <a:t>느낀점</a:t>
            </a:r>
            <a:r>
              <a:rPr lang="en-US" altLang="ko-KR" sz="1600" b="1" dirty="0"/>
              <a:t>?</a:t>
            </a:r>
            <a:endParaRPr lang="en-US" altLang="ko-KR" sz="1600" strike="sngStrik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A88C82-8735-487B-8FFE-4EE1D59F1D2E}"/>
              </a:ext>
            </a:extLst>
          </p:cNvPr>
          <p:cNvSpPr txBox="1"/>
          <p:nvPr/>
        </p:nvSpPr>
        <p:spPr>
          <a:xfrm>
            <a:off x="6595247" y="3569816"/>
            <a:ext cx="464327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Pure language models perform best on ELI5 </a:t>
            </a:r>
          </a:p>
          <a:p>
            <a:endParaRPr lang="en-US" altLang="ko-KR" sz="1400" dirty="0"/>
          </a:p>
          <a:p>
            <a:r>
              <a:rPr lang="en-US" altLang="ko-KR" sz="1400" dirty="0"/>
              <a:t>ELI5</a:t>
            </a:r>
            <a:r>
              <a:rPr lang="ko-KR" altLang="en-US" sz="1400" dirty="0"/>
              <a:t>처럼 출력이 입력에 비해 자유로운 태스크의 경우에 </a:t>
            </a:r>
            <a:r>
              <a:rPr lang="en-US" altLang="ko-KR" sz="1400" dirty="0"/>
              <a:t>BART</a:t>
            </a:r>
            <a:r>
              <a:rPr lang="ko-KR" altLang="en-US" sz="1400" dirty="0"/>
              <a:t>는 비교적 덜 효과적이다</a:t>
            </a:r>
            <a:r>
              <a:rPr lang="en-US" altLang="ko-KR" sz="1400" dirty="0"/>
              <a:t>. (</a:t>
            </a:r>
            <a:r>
              <a:rPr lang="ko-KR" altLang="en-US" sz="1400" dirty="0"/>
              <a:t>이런 태스크의 경우는 </a:t>
            </a:r>
            <a:r>
              <a:rPr lang="en-US" altLang="ko-KR" sz="1400" dirty="0"/>
              <a:t>CLM</a:t>
            </a:r>
            <a:r>
              <a:rPr lang="ko-KR" altLang="en-US" sz="1400" dirty="0"/>
              <a:t>이 가장 잘 수행했다</a:t>
            </a:r>
            <a:r>
              <a:rPr lang="en-US" altLang="ko-KR" sz="1400" dirty="0"/>
              <a:t>.) </a:t>
            </a:r>
            <a:r>
              <a:rPr lang="ko-KR" altLang="en-US" sz="1400" dirty="0"/>
              <a:t>즉</a:t>
            </a:r>
            <a:r>
              <a:rPr lang="en-US" altLang="ko-KR" sz="1400" dirty="0"/>
              <a:t>, NLU </a:t>
            </a:r>
            <a:r>
              <a:rPr lang="ko-KR" altLang="en-US" sz="1400" dirty="0"/>
              <a:t>성향이 비교적 강한 </a:t>
            </a:r>
            <a:r>
              <a:rPr lang="en-US" altLang="ko-KR" sz="1400" dirty="0"/>
              <a:t>Summarization</a:t>
            </a:r>
            <a:r>
              <a:rPr lang="ko-KR" altLang="en-US" sz="1400" dirty="0"/>
              <a:t>이나</a:t>
            </a:r>
            <a:r>
              <a:rPr lang="en-US" altLang="ko-KR" sz="1400" dirty="0"/>
              <a:t>, </a:t>
            </a:r>
            <a:r>
              <a:rPr lang="ko-KR" altLang="en-US" sz="1400" dirty="0"/>
              <a:t>아예 </a:t>
            </a:r>
            <a:r>
              <a:rPr lang="en-US" altLang="ko-KR" sz="1400" dirty="0"/>
              <a:t>NLU </a:t>
            </a:r>
            <a:r>
              <a:rPr lang="ko-KR" altLang="en-US" sz="1400" dirty="0"/>
              <a:t>태스크인 </a:t>
            </a:r>
            <a:r>
              <a:rPr lang="en-US" altLang="ko-KR" sz="1400" dirty="0" err="1"/>
              <a:t>SQuAD</a:t>
            </a:r>
            <a:r>
              <a:rPr lang="en-US" altLang="ko-KR" sz="1400" dirty="0"/>
              <a:t>, MNLI </a:t>
            </a:r>
            <a:r>
              <a:rPr lang="ko-KR" altLang="en-US" sz="1400" dirty="0"/>
              <a:t>등은 </a:t>
            </a:r>
            <a:r>
              <a:rPr lang="en-US" altLang="ko-KR" sz="1400" dirty="0"/>
              <a:t>BART</a:t>
            </a:r>
            <a:r>
              <a:rPr lang="ko-KR" altLang="en-US" sz="1400" dirty="0"/>
              <a:t>가 잘하는데</a:t>
            </a:r>
            <a:r>
              <a:rPr lang="en-US" altLang="ko-KR" sz="1400" dirty="0"/>
              <a:t>, ELI5 </a:t>
            </a:r>
            <a:r>
              <a:rPr lang="ko-KR" altLang="en-US" sz="1400" dirty="0"/>
              <a:t>등은 </a:t>
            </a:r>
            <a:r>
              <a:rPr lang="en-US" altLang="ko-KR" sz="1400" dirty="0"/>
              <a:t>CLM</a:t>
            </a:r>
            <a:r>
              <a:rPr lang="ko-KR" altLang="en-US" sz="1400" dirty="0"/>
              <a:t>이 더 잘하며</a:t>
            </a:r>
            <a:r>
              <a:rPr lang="en-US" altLang="ko-KR" sz="1400" dirty="0"/>
              <a:t>, </a:t>
            </a:r>
            <a:r>
              <a:rPr lang="ko-KR" altLang="en-US" sz="1400" dirty="0"/>
              <a:t>이와 비슷하게 </a:t>
            </a:r>
            <a:r>
              <a:rPr lang="en-US" altLang="ko-KR" sz="1400" dirty="0"/>
              <a:t>ConvAI2(</a:t>
            </a:r>
            <a:r>
              <a:rPr lang="ko-KR" altLang="en-US" sz="1400" dirty="0"/>
              <a:t>페르소나를 사용한 대화생성 태스크</a:t>
            </a:r>
            <a:r>
              <a:rPr lang="en-US" altLang="ko-KR" sz="1400" dirty="0"/>
              <a:t>) </a:t>
            </a:r>
            <a:r>
              <a:rPr lang="ko-KR" altLang="en-US" sz="1400" dirty="0"/>
              <a:t>에서도 </a:t>
            </a:r>
            <a:r>
              <a:rPr lang="en-US" altLang="ko-KR" sz="1400" dirty="0"/>
              <a:t>CLM</a:t>
            </a:r>
            <a:r>
              <a:rPr lang="ko-KR" altLang="en-US" sz="1400" dirty="0"/>
              <a:t>이 굉장히 잘하는 편이다</a:t>
            </a:r>
            <a:r>
              <a:rPr lang="en-US" altLang="ko-KR" sz="1400" dirty="0"/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3F3F6D2-EF68-4D1C-8E65-C8B3455EDB71}"/>
              </a:ext>
            </a:extLst>
          </p:cNvPr>
          <p:cNvSpPr/>
          <p:nvPr/>
        </p:nvSpPr>
        <p:spPr>
          <a:xfrm>
            <a:off x="799373" y="4245757"/>
            <a:ext cx="5346382" cy="1763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부제목 4">
            <a:extLst>
              <a:ext uri="{FF2B5EF4-FFF2-40B4-BE49-F238E27FC236}">
                <a16:creationId xmlns:a16="http://schemas.microsoft.com/office/drawing/2014/main" id="{B27C2E2F-FF42-49C1-9339-E54D44672260}"/>
              </a:ext>
            </a:extLst>
          </p:cNvPr>
          <p:cNvSpPr txBox="1">
            <a:spLocks/>
          </p:cNvSpPr>
          <p:nvPr/>
        </p:nvSpPr>
        <p:spPr>
          <a:xfrm>
            <a:off x="277090" y="1253691"/>
            <a:ext cx="11914909" cy="5552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/>
              <a:t>Translation Training : </a:t>
            </a:r>
            <a:r>
              <a:rPr lang="en-US" altLang="ko-KR" b="1">
                <a:solidFill>
                  <a:srgbClr val="24292E"/>
                </a:solidFill>
              </a:rPr>
              <a:t>BART </a:t>
            </a:r>
            <a:r>
              <a:rPr lang="en-US" altLang="ko-KR" sz="1800" b="1">
                <a:solidFill>
                  <a:srgbClr val="24292E"/>
                </a:solidFill>
              </a:rPr>
              <a:t>(</a:t>
            </a:r>
            <a:r>
              <a:rPr lang="en-US" altLang="ko-KR" sz="1800" b="1">
                <a:solidFill>
                  <a:srgbClr val="000000"/>
                </a:solidFill>
                <a:latin typeface="Lucida Grande"/>
              </a:rPr>
              <a:t>Denoising Sequence-to-Sequence Pre-training, </a:t>
            </a:r>
            <a:r>
              <a:rPr lang="ko-KR" altLang="en-US" sz="1800" b="1">
                <a:solidFill>
                  <a:srgbClr val="000000"/>
                </a:solidFill>
                <a:latin typeface="Lucida Grande"/>
              </a:rPr>
              <a:t>현존 최강 생성모델</a:t>
            </a:r>
            <a:r>
              <a:rPr lang="en-US" altLang="ko-KR" sz="1800" b="1">
                <a:solidFill>
                  <a:srgbClr val="000000"/>
                </a:solidFill>
                <a:latin typeface="Lucida Grande"/>
              </a:rPr>
              <a:t>)</a:t>
            </a:r>
            <a:endParaRPr lang="en-US" altLang="ko-KR" sz="2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D2F9367-110B-4B56-944F-3F382E106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B08A-2CC5-4CD0-A0AE-4DB7483FB06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1807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4853EE9-2998-4534-B4DD-44E24EC9E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09" y="2895599"/>
            <a:ext cx="5571944" cy="260168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C3C06B-7E4E-403B-AD2E-FB26494BAD68}"/>
              </a:ext>
            </a:extLst>
          </p:cNvPr>
          <p:cNvSpPr txBox="1"/>
          <p:nvPr/>
        </p:nvSpPr>
        <p:spPr>
          <a:xfrm>
            <a:off x="277090" y="1772108"/>
            <a:ext cx="11737331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sz="1600" b="1" dirty="0"/>
              <a:t>저자들이 쓴 </a:t>
            </a:r>
            <a:r>
              <a:rPr lang="ko-KR" altLang="en-US" sz="1600" b="1" dirty="0" err="1"/>
              <a:t>느낀점</a:t>
            </a:r>
            <a:r>
              <a:rPr lang="en-US" altLang="ko-KR" sz="1600" b="1" dirty="0"/>
              <a:t>?</a:t>
            </a:r>
            <a:endParaRPr lang="en-US" altLang="ko-KR" sz="1600" strike="sngStrik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A88C82-8735-487B-8FFE-4EE1D59F1D2E}"/>
              </a:ext>
            </a:extLst>
          </p:cNvPr>
          <p:cNvSpPr txBox="1"/>
          <p:nvPr/>
        </p:nvSpPr>
        <p:spPr>
          <a:xfrm>
            <a:off x="6797261" y="3827110"/>
            <a:ext cx="52171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BART achieves the most consistently strong performance. </a:t>
            </a:r>
          </a:p>
          <a:p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뭐</a:t>
            </a:r>
            <a:r>
              <a:rPr lang="en-US" altLang="ko-KR" sz="1400" dirty="0"/>
              <a:t>..</a:t>
            </a:r>
            <a:r>
              <a:rPr lang="ko-KR" altLang="en-US" sz="1400" dirty="0"/>
              <a:t> 대충 자기들 모델이 </a:t>
            </a:r>
            <a:r>
              <a:rPr lang="ko-KR" altLang="en-US" sz="1400" dirty="0" err="1"/>
              <a:t>짱이라는</a:t>
            </a:r>
            <a:r>
              <a:rPr lang="ko-KR" altLang="en-US" sz="1400" dirty="0"/>
              <a:t> 뜻</a:t>
            </a:r>
            <a:r>
              <a:rPr lang="en-US" altLang="ko-KR" sz="1400" dirty="0"/>
              <a:t>…)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6C2F64-973A-454B-8295-331DF54C7D7F}"/>
              </a:ext>
            </a:extLst>
          </p:cNvPr>
          <p:cNvSpPr/>
          <p:nvPr/>
        </p:nvSpPr>
        <p:spPr>
          <a:xfrm>
            <a:off x="862990" y="4365226"/>
            <a:ext cx="5346382" cy="10306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부제목 4">
            <a:extLst>
              <a:ext uri="{FF2B5EF4-FFF2-40B4-BE49-F238E27FC236}">
                <a16:creationId xmlns:a16="http://schemas.microsoft.com/office/drawing/2014/main" id="{D0176138-FF88-4925-9112-A984FDB904F6}"/>
              </a:ext>
            </a:extLst>
          </p:cNvPr>
          <p:cNvSpPr txBox="1">
            <a:spLocks/>
          </p:cNvSpPr>
          <p:nvPr/>
        </p:nvSpPr>
        <p:spPr>
          <a:xfrm>
            <a:off x="277090" y="1253691"/>
            <a:ext cx="11914909" cy="5552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/>
              <a:t>Translation Training : </a:t>
            </a:r>
            <a:r>
              <a:rPr lang="en-US" altLang="ko-KR" b="1">
                <a:solidFill>
                  <a:srgbClr val="24292E"/>
                </a:solidFill>
              </a:rPr>
              <a:t>BART </a:t>
            </a:r>
            <a:r>
              <a:rPr lang="en-US" altLang="ko-KR" sz="1800" b="1">
                <a:solidFill>
                  <a:srgbClr val="24292E"/>
                </a:solidFill>
              </a:rPr>
              <a:t>(</a:t>
            </a:r>
            <a:r>
              <a:rPr lang="en-US" altLang="ko-KR" sz="1800" b="1">
                <a:solidFill>
                  <a:srgbClr val="000000"/>
                </a:solidFill>
                <a:latin typeface="Lucida Grande"/>
              </a:rPr>
              <a:t>Denoising Sequence-to-Sequence Pre-training, </a:t>
            </a:r>
            <a:r>
              <a:rPr lang="ko-KR" altLang="en-US" sz="1800" b="1">
                <a:solidFill>
                  <a:srgbClr val="000000"/>
                </a:solidFill>
                <a:latin typeface="Lucida Grande"/>
              </a:rPr>
              <a:t>현존 최강 생성모델</a:t>
            </a:r>
            <a:r>
              <a:rPr lang="en-US" altLang="ko-KR" sz="1800" b="1">
                <a:solidFill>
                  <a:srgbClr val="000000"/>
                </a:solidFill>
                <a:latin typeface="Lucida Grande"/>
              </a:rPr>
              <a:t>)</a:t>
            </a:r>
            <a:endParaRPr lang="en-US" altLang="ko-KR" sz="2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3D159D-8C2D-4F3C-B91B-37E89E39C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B08A-2CC5-4CD0-A0AE-4DB7483FB06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9686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C3C06B-7E4E-403B-AD2E-FB26494BAD68}"/>
              </a:ext>
            </a:extLst>
          </p:cNvPr>
          <p:cNvSpPr txBox="1"/>
          <p:nvPr/>
        </p:nvSpPr>
        <p:spPr>
          <a:xfrm>
            <a:off x="277090" y="1772108"/>
            <a:ext cx="11737331" cy="3368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sz="1600" b="1" dirty="0"/>
              <a:t>실험 </a:t>
            </a:r>
            <a:r>
              <a:rPr lang="en-US" altLang="ko-KR" sz="1600" b="1" dirty="0"/>
              <a:t>(Classification, Generation, Translation, …)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Generation</a:t>
            </a:r>
            <a:r>
              <a:rPr lang="ko-KR" altLang="en-US" sz="1600" dirty="0"/>
              <a:t>은 </a:t>
            </a:r>
            <a:r>
              <a:rPr lang="en-US" altLang="ko-KR" sz="1600" dirty="0"/>
              <a:t>BART</a:t>
            </a:r>
            <a:r>
              <a:rPr lang="ko-KR" altLang="en-US" sz="1600" dirty="0"/>
              <a:t>자체가 </a:t>
            </a:r>
            <a:r>
              <a:rPr lang="en-US" altLang="ko-KR" sz="1600" dirty="0"/>
              <a:t>Seq2Seq</a:t>
            </a:r>
            <a:r>
              <a:rPr lang="ko-KR" altLang="en-US" sz="1600" dirty="0"/>
              <a:t>이기 때문에</a:t>
            </a:r>
            <a:r>
              <a:rPr lang="en-US" altLang="ko-KR" sz="1600" dirty="0"/>
              <a:t>, </a:t>
            </a:r>
            <a:r>
              <a:rPr lang="ko-KR" altLang="en-US" sz="1600" dirty="0"/>
              <a:t>바로 </a:t>
            </a:r>
            <a:r>
              <a:rPr lang="ko-KR" altLang="en-US" sz="1600" dirty="0" err="1"/>
              <a:t>파인튜닝</a:t>
            </a:r>
            <a:r>
              <a:rPr lang="ko-KR" altLang="en-US" sz="1600" dirty="0"/>
              <a:t> 가능하다</a:t>
            </a:r>
            <a:r>
              <a:rPr lang="en-US" altLang="ko-KR" sz="1600" dirty="0"/>
              <a:t>.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Classification</a:t>
            </a:r>
            <a:r>
              <a:rPr lang="ko-KR" altLang="en-US" sz="1600" dirty="0"/>
              <a:t>은 </a:t>
            </a:r>
            <a:r>
              <a:rPr lang="en-US" altLang="ko-KR" sz="1600" dirty="0"/>
              <a:t>Decoder</a:t>
            </a:r>
            <a:r>
              <a:rPr lang="ko-KR" altLang="en-US" sz="1600" dirty="0"/>
              <a:t>의 마지막 </a:t>
            </a:r>
            <a:r>
              <a:rPr lang="en-US" altLang="ko-KR" sz="1600" dirty="0"/>
              <a:t>Hidden state</a:t>
            </a:r>
            <a:r>
              <a:rPr lang="ko-KR" altLang="en-US" sz="1600" dirty="0"/>
              <a:t>를 이용해 </a:t>
            </a:r>
            <a:r>
              <a:rPr lang="en-US" altLang="ko-KR" sz="1600" dirty="0"/>
              <a:t>Linear Classifier</a:t>
            </a:r>
            <a:r>
              <a:rPr lang="ko-KR" altLang="en-US" sz="1600" dirty="0"/>
              <a:t>를 학습한다</a:t>
            </a:r>
            <a:r>
              <a:rPr lang="en-US" altLang="ko-KR" sz="1600" dirty="0"/>
              <a:t>.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endParaRPr lang="en-US" altLang="ko-KR" sz="1600" dirty="0"/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endParaRPr lang="en-US" altLang="ko-KR" sz="1600" dirty="0"/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endParaRPr lang="en-US" altLang="ko-KR" sz="1600" dirty="0"/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endParaRPr lang="en-US" altLang="ko-KR" sz="1600" dirty="0"/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Translation</a:t>
            </a:r>
            <a:r>
              <a:rPr lang="ko-KR" altLang="en-US" sz="1600" dirty="0"/>
              <a:t>의 경우</a:t>
            </a:r>
            <a:r>
              <a:rPr lang="en-US" altLang="ko-KR" sz="1600" dirty="0"/>
              <a:t>, BART</a:t>
            </a:r>
            <a:r>
              <a:rPr lang="ko-KR" altLang="en-US" sz="1600" dirty="0"/>
              <a:t>가 단일언어</a:t>
            </a:r>
            <a:r>
              <a:rPr lang="en-US" altLang="ko-KR" sz="1600" dirty="0"/>
              <a:t>(</a:t>
            </a:r>
            <a:r>
              <a:rPr lang="ko-KR" altLang="en-US" sz="1600" dirty="0"/>
              <a:t>영어</a:t>
            </a:r>
            <a:r>
              <a:rPr lang="en-US" altLang="ko-KR" sz="1600" dirty="0"/>
              <a:t>) </a:t>
            </a:r>
            <a:r>
              <a:rPr lang="ko-KR" altLang="en-US" sz="1600" dirty="0"/>
              <a:t>모델이기 때문에</a:t>
            </a:r>
            <a:r>
              <a:rPr lang="en-US" altLang="ko-KR" sz="1600" dirty="0"/>
              <a:t>, </a:t>
            </a:r>
            <a:r>
              <a:rPr lang="ko-KR" altLang="en-US" sz="1600" dirty="0"/>
              <a:t>이를 적절히 맵핑 해줄 수 있는 추가 인코더를 사용한다</a:t>
            </a:r>
            <a:r>
              <a:rPr lang="en-US" altLang="ko-KR" sz="1600" dirty="0"/>
              <a:t>.</a:t>
            </a:r>
          </a:p>
          <a:p>
            <a:pPr algn="l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11266" name="Picture 2" descr="그림3">
            <a:extLst>
              <a:ext uri="{FF2B5EF4-FFF2-40B4-BE49-F238E27FC236}">
                <a16:creationId xmlns:a16="http://schemas.microsoft.com/office/drawing/2014/main" id="{20214ED9-0BEB-4ED0-8365-80F22D4D3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64" y="3051982"/>
            <a:ext cx="2837236" cy="114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pic>
        <p:nvPicPr>
          <p:cNvPr id="11268" name="Picture 4" descr="그림4">
            <a:extLst>
              <a:ext uri="{FF2B5EF4-FFF2-40B4-BE49-F238E27FC236}">
                <a16:creationId xmlns:a16="http://schemas.microsoft.com/office/drawing/2014/main" id="{EB4C574C-557C-47EE-B35D-8E0C29934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80" y="4796414"/>
            <a:ext cx="3428980" cy="189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부제목 4">
            <a:extLst>
              <a:ext uri="{FF2B5EF4-FFF2-40B4-BE49-F238E27FC236}">
                <a16:creationId xmlns:a16="http://schemas.microsoft.com/office/drawing/2014/main" id="{A111E8B9-7150-44AD-BEA5-9855C015B929}"/>
              </a:ext>
            </a:extLst>
          </p:cNvPr>
          <p:cNvSpPr txBox="1">
            <a:spLocks/>
          </p:cNvSpPr>
          <p:nvPr/>
        </p:nvSpPr>
        <p:spPr>
          <a:xfrm>
            <a:off x="277090" y="1253691"/>
            <a:ext cx="11914909" cy="5552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/>
              <a:t>Translation Training : </a:t>
            </a:r>
            <a:r>
              <a:rPr lang="en-US" altLang="ko-KR" b="1">
                <a:solidFill>
                  <a:srgbClr val="24292E"/>
                </a:solidFill>
              </a:rPr>
              <a:t>BART </a:t>
            </a:r>
            <a:r>
              <a:rPr lang="en-US" altLang="ko-KR" sz="1800" b="1">
                <a:solidFill>
                  <a:srgbClr val="24292E"/>
                </a:solidFill>
              </a:rPr>
              <a:t>(</a:t>
            </a:r>
            <a:r>
              <a:rPr lang="en-US" altLang="ko-KR" sz="1800" b="1">
                <a:solidFill>
                  <a:srgbClr val="000000"/>
                </a:solidFill>
                <a:latin typeface="Lucida Grande"/>
              </a:rPr>
              <a:t>Denoising Sequence-to-Sequence Pre-training, </a:t>
            </a:r>
            <a:r>
              <a:rPr lang="ko-KR" altLang="en-US" sz="1800" b="1">
                <a:solidFill>
                  <a:srgbClr val="000000"/>
                </a:solidFill>
                <a:latin typeface="Lucida Grande"/>
              </a:rPr>
              <a:t>현존 최강 생성모델</a:t>
            </a:r>
            <a:r>
              <a:rPr lang="en-US" altLang="ko-KR" sz="1800" b="1">
                <a:solidFill>
                  <a:srgbClr val="000000"/>
                </a:solidFill>
                <a:latin typeface="Lucida Grande"/>
              </a:rPr>
              <a:t>)</a:t>
            </a:r>
            <a:endParaRPr lang="en-US" altLang="ko-KR" sz="2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8929337-902D-48C1-9131-7A5FC4074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B08A-2CC5-4CD0-A0AE-4DB7483FB062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66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C3C06B-7E4E-403B-AD2E-FB26494BAD68}"/>
              </a:ext>
            </a:extLst>
          </p:cNvPr>
          <p:cNvSpPr txBox="1"/>
          <p:nvPr/>
        </p:nvSpPr>
        <p:spPr>
          <a:xfrm>
            <a:off x="277090" y="1772108"/>
            <a:ext cx="11737331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sz="1600" b="1" dirty="0"/>
              <a:t>실험 </a:t>
            </a:r>
            <a:r>
              <a:rPr lang="en-US" altLang="ko-KR" sz="1600" b="1" dirty="0"/>
              <a:t>(Discriminative Tasks) : Generation</a:t>
            </a:r>
            <a:r>
              <a:rPr lang="ko-KR" altLang="en-US" sz="1600" b="1" dirty="0"/>
              <a:t> 뿐만 아니라 </a:t>
            </a:r>
            <a:r>
              <a:rPr lang="en-US" altLang="ko-KR" sz="1600" b="1" dirty="0"/>
              <a:t>NLU </a:t>
            </a:r>
            <a:r>
              <a:rPr lang="ko-KR" altLang="en-US" sz="1600" b="1" dirty="0"/>
              <a:t>태스크도 잘한다</a:t>
            </a:r>
            <a:r>
              <a:rPr lang="en-US" altLang="ko-KR" sz="1600" b="1" dirty="0"/>
              <a:t>. </a:t>
            </a:r>
          </a:p>
          <a:p>
            <a:pPr algn="l">
              <a:lnSpc>
                <a:spcPct val="150000"/>
              </a:lnSpc>
            </a:pPr>
            <a:endParaRPr lang="en-US" altLang="ko-KR" sz="16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pic>
        <p:nvPicPr>
          <p:cNvPr id="21506" name="Picture 2" descr="그림8">
            <a:extLst>
              <a:ext uri="{FF2B5EF4-FFF2-40B4-BE49-F238E27FC236}">
                <a16:creationId xmlns:a16="http://schemas.microsoft.com/office/drawing/2014/main" id="{54398B53-96AD-4EFE-A14F-C26DCB9FA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09" y="2422433"/>
            <a:ext cx="10240317" cy="216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부제목 4">
            <a:extLst>
              <a:ext uri="{FF2B5EF4-FFF2-40B4-BE49-F238E27FC236}">
                <a16:creationId xmlns:a16="http://schemas.microsoft.com/office/drawing/2014/main" id="{A5C985A8-79F7-42F3-A2FD-B7979CA388FF}"/>
              </a:ext>
            </a:extLst>
          </p:cNvPr>
          <p:cNvSpPr txBox="1">
            <a:spLocks/>
          </p:cNvSpPr>
          <p:nvPr/>
        </p:nvSpPr>
        <p:spPr>
          <a:xfrm>
            <a:off x="277090" y="1253691"/>
            <a:ext cx="11914909" cy="5552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/>
              <a:t>Translation Training : </a:t>
            </a:r>
            <a:r>
              <a:rPr lang="en-US" altLang="ko-KR" b="1">
                <a:solidFill>
                  <a:srgbClr val="24292E"/>
                </a:solidFill>
              </a:rPr>
              <a:t>BART </a:t>
            </a:r>
            <a:r>
              <a:rPr lang="en-US" altLang="ko-KR" sz="1800" b="1">
                <a:solidFill>
                  <a:srgbClr val="24292E"/>
                </a:solidFill>
              </a:rPr>
              <a:t>(</a:t>
            </a:r>
            <a:r>
              <a:rPr lang="en-US" altLang="ko-KR" sz="1800" b="1">
                <a:solidFill>
                  <a:srgbClr val="000000"/>
                </a:solidFill>
                <a:latin typeface="Lucida Grande"/>
              </a:rPr>
              <a:t>Denoising Sequence-to-Sequence Pre-training, </a:t>
            </a:r>
            <a:r>
              <a:rPr lang="ko-KR" altLang="en-US" sz="1800" b="1">
                <a:solidFill>
                  <a:srgbClr val="000000"/>
                </a:solidFill>
                <a:latin typeface="Lucida Grande"/>
              </a:rPr>
              <a:t>현존 최강 생성모델</a:t>
            </a:r>
            <a:r>
              <a:rPr lang="en-US" altLang="ko-KR" sz="1800" b="1">
                <a:solidFill>
                  <a:srgbClr val="000000"/>
                </a:solidFill>
                <a:latin typeface="Lucida Grande"/>
              </a:rPr>
              <a:t>)</a:t>
            </a:r>
            <a:endParaRPr lang="en-US" altLang="ko-KR" sz="2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E07B92D-2691-44C5-B0C6-0613FD60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B08A-2CC5-4CD0-A0AE-4DB7483FB06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5768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C3C06B-7E4E-403B-AD2E-FB26494BAD68}"/>
              </a:ext>
            </a:extLst>
          </p:cNvPr>
          <p:cNvSpPr txBox="1"/>
          <p:nvPr/>
        </p:nvSpPr>
        <p:spPr>
          <a:xfrm>
            <a:off x="277090" y="1772108"/>
            <a:ext cx="11737331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sz="1600" b="1" dirty="0"/>
              <a:t>실험 </a:t>
            </a:r>
            <a:r>
              <a:rPr lang="en-US" altLang="ko-KR" sz="1600" b="1" dirty="0"/>
              <a:t>(Generation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Task) : </a:t>
            </a:r>
            <a:r>
              <a:rPr lang="ko-KR" altLang="en-US" sz="1600" b="1" dirty="0"/>
              <a:t>두가지 요약 태스크에서 가장 우수한 성적을 보였다</a:t>
            </a:r>
            <a:r>
              <a:rPr lang="en-US" altLang="ko-KR" sz="1600" b="1" dirty="0"/>
              <a:t>. </a:t>
            </a:r>
          </a:p>
          <a:p>
            <a:pPr algn="l">
              <a:lnSpc>
                <a:spcPct val="150000"/>
              </a:lnSpc>
            </a:pPr>
            <a:endParaRPr lang="en-US" altLang="ko-KR" sz="16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10" name="부제목 4">
            <a:extLst>
              <a:ext uri="{FF2B5EF4-FFF2-40B4-BE49-F238E27FC236}">
                <a16:creationId xmlns:a16="http://schemas.microsoft.com/office/drawing/2014/main" id="{B6256CFD-14A5-454C-BEB3-B94A6C9E8AA5}"/>
              </a:ext>
            </a:extLst>
          </p:cNvPr>
          <p:cNvSpPr txBox="1">
            <a:spLocks/>
          </p:cNvSpPr>
          <p:nvPr/>
        </p:nvSpPr>
        <p:spPr>
          <a:xfrm>
            <a:off x="277090" y="1253691"/>
            <a:ext cx="11914909" cy="5552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/>
              <a:t>Translation Training : </a:t>
            </a:r>
            <a:r>
              <a:rPr lang="en-US" altLang="ko-KR" b="1" dirty="0">
                <a:solidFill>
                  <a:srgbClr val="24292E"/>
                </a:solidFill>
              </a:rPr>
              <a:t>BART </a:t>
            </a:r>
            <a:r>
              <a:rPr lang="en-US" altLang="ko-KR" sz="1800" b="1" dirty="0">
                <a:solidFill>
                  <a:srgbClr val="24292E"/>
                </a:solidFill>
              </a:rPr>
              <a:t>(</a:t>
            </a:r>
            <a:r>
              <a:rPr lang="en-US" altLang="ko-KR" sz="1800" b="1" dirty="0">
                <a:solidFill>
                  <a:srgbClr val="000000"/>
                </a:solidFill>
                <a:latin typeface="Lucida Grande"/>
              </a:rPr>
              <a:t>Denoising Sequence-to-Sequence Pre-training, </a:t>
            </a:r>
            <a:r>
              <a:rPr lang="ko-KR" altLang="en-US" sz="1800" b="1" dirty="0">
                <a:solidFill>
                  <a:srgbClr val="000000"/>
                </a:solidFill>
                <a:latin typeface="Lucida Grande"/>
              </a:rPr>
              <a:t>현존 최강 생성모델</a:t>
            </a:r>
            <a:r>
              <a:rPr lang="en-US" altLang="ko-KR" sz="1800" b="1" dirty="0">
                <a:solidFill>
                  <a:srgbClr val="000000"/>
                </a:solidFill>
                <a:latin typeface="Lucida Grande"/>
              </a:rPr>
              <a:t>)</a:t>
            </a:r>
            <a:endParaRPr lang="en-US" altLang="ko-KR" sz="2000" dirty="0"/>
          </a:p>
        </p:txBody>
      </p:sp>
      <p:pic>
        <p:nvPicPr>
          <p:cNvPr id="11" name="Picture 2" descr="그림9">
            <a:extLst>
              <a:ext uri="{FF2B5EF4-FFF2-40B4-BE49-F238E27FC236}">
                <a16:creationId xmlns:a16="http://schemas.microsoft.com/office/drawing/2014/main" id="{2B309018-8A28-4F3F-973B-0E4AD25DF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97" y="2283645"/>
            <a:ext cx="955357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BAA740-D4BD-4A31-A2B1-CA54C6FCA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B08A-2CC5-4CD0-A0AE-4DB7483FB062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3851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C3C06B-7E4E-403B-AD2E-FB26494BAD68}"/>
              </a:ext>
            </a:extLst>
          </p:cNvPr>
          <p:cNvSpPr txBox="1"/>
          <p:nvPr/>
        </p:nvSpPr>
        <p:spPr>
          <a:xfrm>
            <a:off x="277090" y="1772108"/>
            <a:ext cx="11737331" cy="11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sz="1600" b="1" dirty="0"/>
              <a:t>실험 </a:t>
            </a:r>
            <a:r>
              <a:rPr lang="en-US" altLang="ko-KR" sz="1600" b="1" dirty="0"/>
              <a:t>(Generation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Task) : ConvAI2</a:t>
            </a:r>
            <a:r>
              <a:rPr lang="ko-KR" altLang="en-US" sz="1600" b="1" dirty="0"/>
              <a:t>와 </a:t>
            </a:r>
            <a:r>
              <a:rPr lang="en-US" altLang="ko-KR" sz="1600" b="1" dirty="0"/>
              <a:t>ELI5</a:t>
            </a:r>
            <a:r>
              <a:rPr lang="ko-KR" altLang="en-US" sz="1600" b="1" dirty="0"/>
              <a:t>에서도 가장 좋은 성능을 보였다</a:t>
            </a:r>
            <a:r>
              <a:rPr lang="en-US" altLang="ko-KR" sz="1600" b="1" dirty="0"/>
              <a:t>. </a:t>
            </a:r>
            <a:r>
              <a:rPr lang="en-US" altLang="ko-KR" sz="1600" b="1" u="sng" dirty="0"/>
              <a:t>(</a:t>
            </a:r>
            <a:r>
              <a:rPr lang="ko-KR" altLang="en-US" sz="1600" b="1" u="sng" dirty="0"/>
              <a:t>그래서 모든 </a:t>
            </a:r>
            <a:r>
              <a:rPr lang="en-US" altLang="ko-KR" sz="1600" b="1" u="sng" dirty="0"/>
              <a:t>Task</a:t>
            </a:r>
            <a:r>
              <a:rPr lang="ko-KR" altLang="en-US" sz="1600" b="1" u="sng" dirty="0"/>
              <a:t>에서 </a:t>
            </a:r>
            <a:r>
              <a:rPr lang="en-US" altLang="ko-KR" sz="1600" b="1" u="sng" dirty="0"/>
              <a:t>BART</a:t>
            </a:r>
            <a:r>
              <a:rPr lang="ko-KR" altLang="en-US" sz="1600" b="1" u="sng" dirty="0"/>
              <a:t>가 짱</a:t>
            </a:r>
            <a:r>
              <a:rPr lang="en-US" altLang="ko-KR" sz="1600" b="1" u="sng" dirty="0"/>
              <a:t>?)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endParaRPr lang="en-US" altLang="ko-KR" sz="1600" b="1" dirty="0"/>
          </a:p>
          <a:p>
            <a:pPr algn="l">
              <a:lnSpc>
                <a:spcPct val="150000"/>
              </a:lnSpc>
            </a:pPr>
            <a:endParaRPr lang="en-US" altLang="ko-KR" sz="16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pic>
        <p:nvPicPr>
          <p:cNvPr id="23554" name="Picture 2" descr="그림10">
            <a:extLst>
              <a:ext uri="{FF2B5EF4-FFF2-40B4-BE49-F238E27FC236}">
                <a16:creationId xmlns:a16="http://schemas.microsoft.com/office/drawing/2014/main" id="{EF1047E8-0866-477E-A273-58539CA78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22" y="2362290"/>
            <a:ext cx="556260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그림11">
            <a:extLst>
              <a:ext uri="{FF2B5EF4-FFF2-40B4-BE49-F238E27FC236}">
                <a16:creationId xmlns:a16="http://schemas.microsoft.com/office/drawing/2014/main" id="{CCD1F95A-C24D-4AAE-BAB7-CCB32043D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154" y="2410207"/>
            <a:ext cx="3542874" cy="191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부제목 4">
            <a:extLst>
              <a:ext uri="{FF2B5EF4-FFF2-40B4-BE49-F238E27FC236}">
                <a16:creationId xmlns:a16="http://schemas.microsoft.com/office/drawing/2014/main" id="{B3737856-2972-418E-8BBA-3D7E31F0317E}"/>
              </a:ext>
            </a:extLst>
          </p:cNvPr>
          <p:cNvSpPr txBox="1">
            <a:spLocks/>
          </p:cNvSpPr>
          <p:nvPr/>
        </p:nvSpPr>
        <p:spPr>
          <a:xfrm>
            <a:off x="277090" y="1253691"/>
            <a:ext cx="11914909" cy="5552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/>
              <a:t>Translation Training : </a:t>
            </a:r>
            <a:r>
              <a:rPr lang="en-US" altLang="ko-KR" b="1" dirty="0">
                <a:solidFill>
                  <a:srgbClr val="24292E"/>
                </a:solidFill>
              </a:rPr>
              <a:t>BART </a:t>
            </a:r>
            <a:r>
              <a:rPr lang="en-US" altLang="ko-KR" sz="1800" b="1" dirty="0">
                <a:solidFill>
                  <a:srgbClr val="24292E"/>
                </a:solidFill>
              </a:rPr>
              <a:t>(</a:t>
            </a:r>
            <a:r>
              <a:rPr lang="en-US" altLang="ko-KR" sz="1800" b="1" dirty="0">
                <a:solidFill>
                  <a:srgbClr val="000000"/>
                </a:solidFill>
                <a:latin typeface="Lucida Grande"/>
              </a:rPr>
              <a:t>Denoising Sequence-to-Sequence Pre-training, </a:t>
            </a:r>
            <a:r>
              <a:rPr lang="ko-KR" altLang="en-US" sz="1800" b="1" dirty="0">
                <a:solidFill>
                  <a:srgbClr val="000000"/>
                </a:solidFill>
                <a:latin typeface="Lucida Grande"/>
              </a:rPr>
              <a:t>현존 최강 생성모델</a:t>
            </a:r>
            <a:r>
              <a:rPr lang="en-US" altLang="ko-KR" sz="1800" b="1" dirty="0">
                <a:solidFill>
                  <a:srgbClr val="000000"/>
                </a:solidFill>
                <a:latin typeface="Lucida Grande"/>
              </a:rPr>
              <a:t>)</a:t>
            </a:r>
            <a:endParaRPr lang="en-US" altLang="ko-KR" sz="2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77BE06-201E-443B-8BE2-B5DBFF25B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B08A-2CC5-4CD0-A0AE-4DB7483FB062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13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4" name="부제목 4">
            <a:extLst>
              <a:ext uri="{FF2B5EF4-FFF2-40B4-BE49-F238E27FC236}">
                <a16:creationId xmlns:a16="http://schemas.microsoft.com/office/drawing/2014/main" id="{53B9E706-1E3D-409B-B224-CEECF973B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Translation Dataset : Back-Translation</a:t>
            </a:r>
          </a:p>
          <a:p>
            <a:pPr algn="l"/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ko-KR" altLang="en-US" sz="1600" dirty="0"/>
              <a:t>그런데 우리에게는 병렬 데이터가 많이 없다</a:t>
            </a:r>
            <a:r>
              <a:rPr lang="en-US" altLang="ko-KR" sz="1600" dirty="0"/>
              <a:t>. (</a:t>
            </a:r>
            <a:r>
              <a:rPr lang="ko-KR" altLang="en-US" sz="1600" dirty="0"/>
              <a:t>모으기도 힘들다</a:t>
            </a:r>
            <a:r>
              <a:rPr lang="en-US" altLang="ko-KR" sz="1600" dirty="0"/>
              <a:t>)</a:t>
            </a:r>
          </a:p>
          <a:p>
            <a:pPr marL="342900" indent="-342900" algn="l">
              <a:buFontTx/>
              <a:buChar char="-"/>
            </a:pPr>
            <a:r>
              <a:rPr lang="ko-KR" altLang="en-US" sz="1600" dirty="0"/>
              <a:t>그런데 단일언어 데이터는 정말 많다</a:t>
            </a:r>
            <a:r>
              <a:rPr lang="en-US" altLang="ko-KR" sz="1600" dirty="0"/>
              <a:t>. (Wikipedia, </a:t>
            </a:r>
            <a:r>
              <a:rPr lang="en-US" altLang="ko-KR" sz="1600" dirty="0" err="1"/>
              <a:t>Namuwiki</a:t>
            </a:r>
            <a:r>
              <a:rPr lang="en-US" altLang="ko-KR" sz="1600" dirty="0"/>
              <a:t>, CNN News, …)</a:t>
            </a:r>
          </a:p>
          <a:p>
            <a:pPr marL="342900" indent="-342900" algn="l">
              <a:buFontTx/>
              <a:buChar char="-"/>
            </a:pPr>
            <a:r>
              <a:rPr lang="ko-KR" altLang="en-US" sz="1600" dirty="0"/>
              <a:t>그런 데이터를 좀 이용해 볼 수 없을까</a:t>
            </a:r>
            <a:r>
              <a:rPr lang="en-US" altLang="ko-KR" sz="1600" dirty="0"/>
              <a:t>? = Back-Translation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12F4747-860E-475C-811C-233DFE2EF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240" y="3640127"/>
            <a:ext cx="6509519" cy="305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57B15A4-38B0-41E3-A05A-E23E515E0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03CAAE-C39D-4A40-AC1D-9E0294AE3AA2}"/>
              </a:ext>
            </a:extLst>
          </p:cNvPr>
          <p:cNvSpPr txBox="1"/>
          <p:nvPr/>
        </p:nvSpPr>
        <p:spPr>
          <a:xfrm>
            <a:off x="7217228" y="63698"/>
            <a:ext cx="48574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https://dev-sngwn.github.io/2020-01-07-back-translation/</a:t>
            </a:r>
          </a:p>
        </p:txBody>
      </p:sp>
    </p:spTree>
    <p:extLst>
      <p:ext uri="{BB962C8B-B14F-4D97-AF65-F5344CB8AC3E}">
        <p14:creationId xmlns:p14="http://schemas.microsoft.com/office/powerpoint/2010/main" val="28343607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C3C06B-7E4E-403B-AD2E-FB26494BAD68}"/>
              </a:ext>
            </a:extLst>
          </p:cNvPr>
          <p:cNvSpPr txBox="1"/>
          <p:nvPr/>
        </p:nvSpPr>
        <p:spPr>
          <a:xfrm>
            <a:off x="277090" y="1772108"/>
            <a:ext cx="11737331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sz="1600" b="1" dirty="0"/>
              <a:t>실험 </a:t>
            </a:r>
            <a:r>
              <a:rPr lang="en-US" altLang="ko-KR" sz="1600" b="1" dirty="0"/>
              <a:t>(Translation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Task) : </a:t>
            </a:r>
            <a:r>
              <a:rPr lang="ko-KR" altLang="en-US" sz="1600" b="1" dirty="0"/>
              <a:t>음</a:t>
            </a:r>
            <a:r>
              <a:rPr lang="en-US" altLang="ko-KR" sz="1600" b="1" dirty="0"/>
              <a:t>… </a:t>
            </a:r>
            <a:r>
              <a:rPr lang="ko-KR" altLang="en-US" sz="1600" b="1" dirty="0" err="1"/>
              <a:t>그닥</a:t>
            </a:r>
            <a:r>
              <a:rPr lang="en-US" altLang="ko-KR" sz="1600" b="1" dirty="0"/>
              <a:t>…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성능이 약간 </a:t>
            </a:r>
            <a:r>
              <a:rPr lang="ko-KR" altLang="en-US" sz="1600" dirty="0" err="1"/>
              <a:t>오르긴</a:t>
            </a:r>
            <a:r>
              <a:rPr lang="ko-KR" altLang="en-US" sz="1600" dirty="0"/>
              <a:t> 했는데</a:t>
            </a:r>
            <a:r>
              <a:rPr lang="en-US" altLang="ko-KR" sz="1600" dirty="0"/>
              <a:t>, back-translation </a:t>
            </a:r>
            <a:r>
              <a:rPr lang="ko-KR" altLang="en-US" sz="1600" dirty="0"/>
              <a:t>데이터 없이는 별로 효과가 없었고</a:t>
            </a:r>
            <a:r>
              <a:rPr lang="en-US" altLang="ko-KR" sz="1600" dirty="0"/>
              <a:t>, </a:t>
            </a:r>
            <a:r>
              <a:rPr lang="ko-KR" altLang="en-US" sz="1600" dirty="0"/>
              <a:t>너무 </a:t>
            </a:r>
            <a:r>
              <a:rPr lang="en-US" altLang="ko-KR" sz="1600" dirty="0"/>
              <a:t>overfitting </a:t>
            </a:r>
            <a:r>
              <a:rPr lang="ko-KR" altLang="en-US" sz="1600" dirty="0"/>
              <a:t>되는 경향이 있다</a:t>
            </a:r>
            <a:r>
              <a:rPr lang="en-US" altLang="ko-KR" sz="1600" dirty="0"/>
              <a:t>.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sz="1600" b="1" u="sng" dirty="0">
                <a:solidFill>
                  <a:srgbClr val="FF0000"/>
                </a:solidFill>
              </a:rPr>
              <a:t>더 연구해볼 필요가 있다</a:t>
            </a:r>
            <a:r>
              <a:rPr lang="en-US" altLang="ko-KR" sz="1600" b="1" u="sng" dirty="0">
                <a:solidFill>
                  <a:srgbClr val="FF0000"/>
                </a:solidFill>
              </a:rPr>
              <a:t>. (</a:t>
            </a:r>
            <a:r>
              <a:rPr lang="ko-KR" altLang="en-US" sz="1600" b="1" u="sng" dirty="0">
                <a:solidFill>
                  <a:srgbClr val="FF0000"/>
                </a:solidFill>
              </a:rPr>
              <a:t>아니 왜 번역만 안됨</a:t>
            </a:r>
            <a:r>
              <a:rPr lang="en-US" altLang="ko-KR" sz="1600" b="1" u="sng" dirty="0">
                <a:solidFill>
                  <a:srgbClr val="FF0000"/>
                </a:solidFill>
              </a:rPr>
              <a:t>…??)</a:t>
            </a:r>
          </a:p>
          <a:p>
            <a:pPr algn="l">
              <a:lnSpc>
                <a:spcPct val="150000"/>
              </a:lnSpc>
            </a:pPr>
            <a:endParaRPr lang="en-US" altLang="ko-KR" sz="16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pic>
        <p:nvPicPr>
          <p:cNvPr id="24578" name="Picture 2" descr="그림12">
            <a:extLst>
              <a:ext uri="{FF2B5EF4-FFF2-40B4-BE49-F238E27FC236}">
                <a16:creationId xmlns:a16="http://schemas.microsoft.com/office/drawing/2014/main" id="{0CB2374C-8F27-4813-97D2-8339B80E7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34" y="3042013"/>
            <a:ext cx="3463324" cy="195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부제목 4">
            <a:extLst>
              <a:ext uri="{FF2B5EF4-FFF2-40B4-BE49-F238E27FC236}">
                <a16:creationId xmlns:a16="http://schemas.microsoft.com/office/drawing/2014/main" id="{5F157DF8-6C70-4C8E-B111-3789BC63A4EF}"/>
              </a:ext>
            </a:extLst>
          </p:cNvPr>
          <p:cNvSpPr txBox="1">
            <a:spLocks/>
          </p:cNvSpPr>
          <p:nvPr/>
        </p:nvSpPr>
        <p:spPr>
          <a:xfrm>
            <a:off x="277090" y="1253691"/>
            <a:ext cx="11914909" cy="5552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/>
              <a:t>Translation Training : </a:t>
            </a:r>
            <a:r>
              <a:rPr lang="en-US" altLang="ko-KR" b="1" dirty="0">
                <a:solidFill>
                  <a:srgbClr val="24292E"/>
                </a:solidFill>
              </a:rPr>
              <a:t>BART </a:t>
            </a:r>
            <a:r>
              <a:rPr lang="en-US" altLang="ko-KR" sz="1800" b="1" dirty="0">
                <a:solidFill>
                  <a:srgbClr val="24292E"/>
                </a:solidFill>
              </a:rPr>
              <a:t>(</a:t>
            </a:r>
            <a:r>
              <a:rPr lang="en-US" altLang="ko-KR" sz="1800" b="1" dirty="0">
                <a:solidFill>
                  <a:srgbClr val="000000"/>
                </a:solidFill>
                <a:latin typeface="Lucida Grande"/>
              </a:rPr>
              <a:t>Denoising Sequence-to-Sequence Pre-training, </a:t>
            </a:r>
            <a:r>
              <a:rPr lang="ko-KR" altLang="en-US" sz="1800" b="1" dirty="0">
                <a:solidFill>
                  <a:srgbClr val="000000"/>
                </a:solidFill>
                <a:latin typeface="Lucida Grande"/>
              </a:rPr>
              <a:t>현존 최강 생성모델</a:t>
            </a:r>
            <a:r>
              <a:rPr lang="en-US" altLang="ko-KR" sz="1800" b="1" dirty="0">
                <a:solidFill>
                  <a:srgbClr val="000000"/>
                </a:solidFill>
                <a:latin typeface="Lucida Grande"/>
              </a:rPr>
              <a:t>)</a:t>
            </a:r>
            <a:endParaRPr lang="en-US" altLang="ko-KR" sz="2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71FFDA3-6AC5-4DAC-9DFE-175D87E23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B08A-2CC5-4CD0-A0AE-4DB7483FB062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7539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9B8A510-240A-4C82-B186-9FE69B21B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65" y="2072377"/>
            <a:ext cx="9886725" cy="25425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C3C06B-7E4E-403B-AD2E-FB26494BAD68}"/>
              </a:ext>
            </a:extLst>
          </p:cNvPr>
          <p:cNvSpPr txBox="1"/>
          <p:nvPr/>
        </p:nvSpPr>
        <p:spPr>
          <a:xfrm>
            <a:off x="277090" y="1772108"/>
            <a:ext cx="11737331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sz="1600" b="1" u="sng" dirty="0">
                <a:solidFill>
                  <a:srgbClr val="FF0000"/>
                </a:solidFill>
              </a:rPr>
              <a:t>우리가 알고 있는 </a:t>
            </a:r>
            <a:r>
              <a:rPr lang="en-US" altLang="ko-KR" sz="1600" b="1" u="sng" dirty="0">
                <a:solidFill>
                  <a:srgbClr val="FF0000"/>
                </a:solidFill>
              </a:rPr>
              <a:t>Unsupervised pretraining + Fine tuning </a:t>
            </a:r>
            <a:r>
              <a:rPr lang="ko-KR" altLang="en-US" sz="1600" b="1" u="sng" dirty="0">
                <a:solidFill>
                  <a:srgbClr val="FF0000"/>
                </a:solidFill>
              </a:rPr>
              <a:t>방법이 이상하게 번역에서는 잘 안 먹힌다</a:t>
            </a:r>
            <a:r>
              <a:rPr lang="en-US" altLang="ko-KR" sz="1600" b="1" u="sng" dirty="0">
                <a:solidFill>
                  <a:srgbClr val="FF0000"/>
                </a:solidFill>
              </a:rPr>
              <a:t>…</a:t>
            </a:r>
          </a:p>
          <a:p>
            <a:pPr algn="l">
              <a:lnSpc>
                <a:spcPct val="150000"/>
              </a:lnSpc>
            </a:pPr>
            <a:endParaRPr lang="en-US" altLang="ko-KR" sz="1600" b="1" u="sng" dirty="0">
              <a:solidFill>
                <a:srgbClr val="FF0000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4" name="부제목 4">
            <a:extLst>
              <a:ext uri="{FF2B5EF4-FFF2-40B4-BE49-F238E27FC236}">
                <a16:creationId xmlns:a16="http://schemas.microsoft.com/office/drawing/2014/main" id="{53B9E706-1E3D-409B-B224-CEECF973B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0" y="1253692"/>
            <a:ext cx="11914909" cy="590182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Translation Training : T5 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현재 </a:t>
            </a:r>
            <a:r>
              <a:rPr lang="en-US" altLang="ko-KR" sz="2000" b="1" dirty="0"/>
              <a:t>BART</a:t>
            </a:r>
            <a:r>
              <a:rPr lang="ko-KR" altLang="en-US" sz="2000" b="1" dirty="0"/>
              <a:t>와 </a:t>
            </a:r>
            <a:r>
              <a:rPr lang="ko-KR" altLang="en-US" sz="2000" b="1" dirty="0" err="1"/>
              <a:t>양대산맥을</a:t>
            </a:r>
            <a:r>
              <a:rPr lang="ko-KR" altLang="en-US" sz="2000" b="1" dirty="0"/>
              <a:t> 이루는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현존 최강 </a:t>
            </a:r>
            <a:r>
              <a:rPr lang="en-US" altLang="ko-KR" sz="2000" b="1" dirty="0"/>
              <a:t>Seq2Seq </a:t>
            </a:r>
            <a:r>
              <a:rPr lang="ko-KR" altLang="en-US" sz="2000" b="1" dirty="0"/>
              <a:t>모델</a:t>
            </a:r>
            <a:r>
              <a:rPr lang="en-US" altLang="ko-KR" sz="2000" b="1" dirty="0"/>
              <a:t>)</a:t>
            </a:r>
            <a:endParaRPr lang="en-US" altLang="ko-KR" sz="2000" b="1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1B9AA4-4289-4001-AC83-E01BDAF5A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65" y="4796423"/>
            <a:ext cx="7153275" cy="145732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8F5A225-C2C3-4925-BAF7-E0FD7398E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B08A-2CC5-4CD0-A0AE-4DB7483FB062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0861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10" name="부제목 4">
            <a:extLst>
              <a:ext uri="{FF2B5EF4-FFF2-40B4-BE49-F238E27FC236}">
                <a16:creationId xmlns:a16="http://schemas.microsoft.com/office/drawing/2014/main" id="{B3737856-2972-418E-8BBA-3D7E31F0317E}"/>
              </a:ext>
            </a:extLst>
          </p:cNvPr>
          <p:cNvSpPr txBox="1">
            <a:spLocks/>
          </p:cNvSpPr>
          <p:nvPr/>
        </p:nvSpPr>
        <p:spPr>
          <a:xfrm>
            <a:off x="277090" y="1253691"/>
            <a:ext cx="12074344" cy="5552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/>
              <a:t>Translation Training : m</a:t>
            </a:r>
            <a:r>
              <a:rPr lang="en-US" altLang="ko-KR" b="1" dirty="0">
                <a:solidFill>
                  <a:srgbClr val="24292E"/>
                </a:solidFill>
              </a:rPr>
              <a:t>BART </a:t>
            </a:r>
            <a:r>
              <a:rPr lang="en-US" altLang="ko-KR" sz="1800" b="1" dirty="0">
                <a:solidFill>
                  <a:srgbClr val="24292E"/>
                </a:solidFill>
              </a:rPr>
              <a:t>(</a:t>
            </a:r>
            <a:r>
              <a:rPr lang="en-US" altLang="ko-KR" sz="1400" b="1" dirty="0">
                <a:solidFill>
                  <a:srgbClr val="24292E"/>
                </a:solidFill>
              </a:rPr>
              <a:t>FAIR</a:t>
            </a:r>
            <a:r>
              <a:rPr lang="ko-KR" altLang="en-US" sz="1400" b="1" dirty="0">
                <a:solidFill>
                  <a:srgbClr val="24292E"/>
                </a:solidFill>
              </a:rPr>
              <a:t>의 재도전</a:t>
            </a:r>
            <a:r>
              <a:rPr lang="en-US" altLang="ko-KR" sz="1400" b="1" dirty="0">
                <a:solidFill>
                  <a:srgbClr val="24292E"/>
                </a:solidFill>
              </a:rPr>
              <a:t>, </a:t>
            </a:r>
            <a:r>
              <a:rPr lang="en-US" altLang="ko-KR" sz="1400" b="1" i="0" dirty="0">
                <a:solidFill>
                  <a:srgbClr val="000000"/>
                </a:solidFill>
                <a:effectLst/>
                <a:latin typeface="Lucida Grande"/>
              </a:rPr>
              <a:t>Multilingual Denoising Pre-training for Neural Machine Translation</a:t>
            </a:r>
            <a:r>
              <a:rPr lang="en-US" altLang="ko-KR" sz="1800" b="1" dirty="0">
                <a:solidFill>
                  <a:srgbClr val="000000"/>
                </a:solidFill>
                <a:latin typeface="Lucida Grande"/>
              </a:rPr>
              <a:t>)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8FF440-8871-43DC-A51B-99369826E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32" y="2725052"/>
            <a:ext cx="9329308" cy="32403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D8A8EF-586C-4A5D-B158-F8E0D7EECD1C}"/>
              </a:ext>
            </a:extLst>
          </p:cNvPr>
          <p:cNvSpPr txBox="1"/>
          <p:nvPr/>
        </p:nvSpPr>
        <p:spPr>
          <a:xfrm>
            <a:off x="344658" y="1705738"/>
            <a:ext cx="11261187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여러가지 언어 </a:t>
            </a:r>
            <a:r>
              <a:rPr lang="en-US" altLang="ko-KR" sz="1600" dirty="0"/>
              <a:t>(25</a:t>
            </a:r>
            <a:r>
              <a:rPr lang="ko-KR" altLang="en-US" sz="1600" dirty="0"/>
              <a:t>개</a:t>
            </a:r>
            <a:r>
              <a:rPr lang="en-US" altLang="ko-KR" sz="1600" dirty="0"/>
              <a:t>, 6</a:t>
            </a:r>
            <a:r>
              <a:rPr lang="ko-KR" altLang="en-US" sz="1600" dirty="0"/>
              <a:t>개</a:t>
            </a:r>
            <a:r>
              <a:rPr lang="en-US" altLang="ko-KR" sz="1600" dirty="0"/>
              <a:t>, 2</a:t>
            </a:r>
            <a:r>
              <a:rPr lang="ko-KR" altLang="en-US" sz="1600" dirty="0"/>
              <a:t>개</a:t>
            </a:r>
            <a:r>
              <a:rPr lang="en-US" altLang="ko-KR" sz="1600" dirty="0"/>
              <a:t>)</a:t>
            </a:r>
            <a:r>
              <a:rPr lang="ko-KR" altLang="en-US" sz="1600" dirty="0"/>
              <a:t>를 </a:t>
            </a:r>
            <a:r>
              <a:rPr lang="en-US" altLang="ko-KR" sz="1600" dirty="0"/>
              <a:t>BART</a:t>
            </a:r>
            <a:r>
              <a:rPr lang="ko-KR" altLang="en-US" sz="1600" dirty="0"/>
              <a:t>로 동시에 학습했다</a:t>
            </a:r>
            <a:r>
              <a:rPr lang="en-US" altLang="ko-KR" sz="1600" dirty="0"/>
              <a:t>. </a:t>
            </a:r>
            <a:r>
              <a:rPr lang="ko-KR" altLang="en-US" sz="1600" dirty="0"/>
              <a:t>기계번역 성능을 올려보자</a:t>
            </a:r>
            <a:r>
              <a:rPr lang="en-US" altLang="ko-KR" sz="1600" dirty="0"/>
              <a:t>.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BART</a:t>
            </a:r>
            <a:r>
              <a:rPr lang="ko-KR" altLang="en-US" sz="1600" dirty="0"/>
              <a:t>에서 배운 것 처럼</a:t>
            </a:r>
            <a:r>
              <a:rPr lang="en-US" altLang="ko-KR" sz="1600" dirty="0"/>
              <a:t>, Text Infilling + Sentence Permutation</a:t>
            </a:r>
            <a:r>
              <a:rPr lang="ko-KR" altLang="en-US" sz="1600" dirty="0"/>
              <a:t>으로 학습 </a:t>
            </a:r>
            <a:r>
              <a:rPr lang="en-US" altLang="ko-KR" sz="1600" dirty="0"/>
              <a:t>!!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5FBECB8-6507-449A-8623-D3BCAD527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B08A-2CC5-4CD0-A0AE-4DB7483FB062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2121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10" name="부제목 4">
            <a:extLst>
              <a:ext uri="{FF2B5EF4-FFF2-40B4-BE49-F238E27FC236}">
                <a16:creationId xmlns:a16="http://schemas.microsoft.com/office/drawing/2014/main" id="{B3737856-2972-418E-8BBA-3D7E31F0317E}"/>
              </a:ext>
            </a:extLst>
          </p:cNvPr>
          <p:cNvSpPr txBox="1">
            <a:spLocks/>
          </p:cNvSpPr>
          <p:nvPr/>
        </p:nvSpPr>
        <p:spPr>
          <a:xfrm>
            <a:off x="277090" y="1253691"/>
            <a:ext cx="12074344" cy="5552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/>
              <a:t>Translation Training : m</a:t>
            </a:r>
            <a:r>
              <a:rPr lang="en-US" altLang="ko-KR" b="1" dirty="0">
                <a:solidFill>
                  <a:srgbClr val="24292E"/>
                </a:solidFill>
              </a:rPr>
              <a:t>BART </a:t>
            </a:r>
            <a:r>
              <a:rPr lang="en-US" altLang="ko-KR" sz="1800" b="1" dirty="0">
                <a:solidFill>
                  <a:srgbClr val="24292E"/>
                </a:solidFill>
              </a:rPr>
              <a:t>(</a:t>
            </a:r>
            <a:r>
              <a:rPr lang="en-US" altLang="ko-KR" sz="1400" b="1" dirty="0">
                <a:solidFill>
                  <a:srgbClr val="24292E"/>
                </a:solidFill>
              </a:rPr>
              <a:t>FAIR</a:t>
            </a:r>
            <a:r>
              <a:rPr lang="ko-KR" altLang="en-US" sz="1400" b="1" dirty="0">
                <a:solidFill>
                  <a:srgbClr val="24292E"/>
                </a:solidFill>
              </a:rPr>
              <a:t>의 재도전</a:t>
            </a:r>
            <a:r>
              <a:rPr lang="en-US" altLang="ko-KR" sz="1400" b="1" dirty="0">
                <a:solidFill>
                  <a:srgbClr val="24292E"/>
                </a:solidFill>
              </a:rPr>
              <a:t>, </a:t>
            </a:r>
            <a:r>
              <a:rPr lang="en-US" altLang="ko-KR" sz="1400" b="1" i="0" dirty="0">
                <a:solidFill>
                  <a:srgbClr val="000000"/>
                </a:solidFill>
                <a:effectLst/>
                <a:latin typeface="Lucida Grande"/>
              </a:rPr>
              <a:t>Multilingual Denoising Pre-training for Neural Machine Translation</a:t>
            </a:r>
            <a:r>
              <a:rPr lang="en-US" altLang="ko-KR" sz="1800" b="1" dirty="0">
                <a:solidFill>
                  <a:srgbClr val="000000"/>
                </a:solidFill>
                <a:latin typeface="Lucida Grande"/>
              </a:rPr>
              <a:t>)</a:t>
            </a:r>
            <a:endParaRPr lang="en-US" altLang="ko-KR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D8A8EF-586C-4A5D-B158-F8E0D7EECD1C}"/>
              </a:ext>
            </a:extLst>
          </p:cNvPr>
          <p:cNvSpPr txBox="1"/>
          <p:nvPr/>
        </p:nvSpPr>
        <p:spPr>
          <a:xfrm>
            <a:off x="344658" y="1705738"/>
            <a:ext cx="11261187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Low</a:t>
            </a:r>
            <a:r>
              <a:rPr lang="ko-KR" altLang="en-US" sz="1600" dirty="0"/>
              <a:t> </a:t>
            </a:r>
            <a:r>
              <a:rPr lang="en-US" altLang="ko-KR" sz="1600" dirty="0"/>
              <a:t>Resource (</a:t>
            </a:r>
            <a:r>
              <a:rPr lang="ko-KR" altLang="en-US" sz="1600" dirty="0"/>
              <a:t>비교적 데이터가 적은 언어에서의 실험</a:t>
            </a:r>
            <a:r>
              <a:rPr lang="en-US" altLang="ko-KR" sz="1600" dirty="0"/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E3E6ED9-8851-4717-BA83-202641532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90" y="2438210"/>
            <a:ext cx="6478356" cy="3937824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07E7C12-7E3E-4D07-87C2-92732238F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B08A-2CC5-4CD0-A0AE-4DB7483FB062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9454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10" name="부제목 4">
            <a:extLst>
              <a:ext uri="{FF2B5EF4-FFF2-40B4-BE49-F238E27FC236}">
                <a16:creationId xmlns:a16="http://schemas.microsoft.com/office/drawing/2014/main" id="{B3737856-2972-418E-8BBA-3D7E31F0317E}"/>
              </a:ext>
            </a:extLst>
          </p:cNvPr>
          <p:cNvSpPr txBox="1">
            <a:spLocks/>
          </p:cNvSpPr>
          <p:nvPr/>
        </p:nvSpPr>
        <p:spPr>
          <a:xfrm>
            <a:off x="277090" y="1253691"/>
            <a:ext cx="12074344" cy="5552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/>
              <a:t>Translation Training : m</a:t>
            </a:r>
            <a:r>
              <a:rPr lang="en-US" altLang="ko-KR" b="1" dirty="0">
                <a:solidFill>
                  <a:srgbClr val="24292E"/>
                </a:solidFill>
              </a:rPr>
              <a:t>BART </a:t>
            </a:r>
            <a:r>
              <a:rPr lang="en-US" altLang="ko-KR" sz="1800" b="1" dirty="0">
                <a:solidFill>
                  <a:srgbClr val="24292E"/>
                </a:solidFill>
              </a:rPr>
              <a:t>(</a:t>
            </a:r>
            <a:r>
              <a:rPr lang="en-US" altLang="ko-KR" sz="1400" b="1" dirty="0">
                <a:solidFill>
                  <a:srgbClr val="24292E"/>
                </a:solidFill>
              </a:rPr>
              <a:t>FAIR</a:t>
            </a:r>
            <a:r>
              <a:rPr lang="ko-KR" altLang="en-US" sz="1400" b="1" dirty="0">
                <a:solidFill>
                  <a:srgbClr val="24292E"/>
                </a:solidFill>
              </a:rPr>
              <a:t>의 재도전</a:t>
            </a:r>
            <a:r>
              <a:rPr lang="en-US" altLang="ko-KR" sz="1400" b="1" dirty="0">
                <a:solidFill>
                  <a:srgbClr val="24292E"/>
                </a:solidFill>
              </a:rPr>
              <a:t>, </a:t>
            </a:r>
            <a:r>
              <a:rPr lang="en-US" altLang="ko-KR" sz="1400" b="1" i="0" dirty="0">
                <a:solidFill>
                  <a:srgbClr val="000000"/>
                </a:solidFill>
                <a:effectLst/>
                <a:latin typeface="Lucida Grande"/>
              </a:rPr>
              <a:t>Multilingual Denoising Pre-training for Neural Machine Translation</a:t>
            </a:r>
            <a:r>
              <a:rPr lang="en-US" altLang="ko-KR" sz="1800" b="1" dirty="0">
                <a:solidFill>
                  <a:srgbClr val="000000"/>
                </a:solidFill>
                <a:latin typeface="Lucida Grande"/>
              </a:rPr>
              <a:t>)</a:t>
            </a:r>
            <a:endParaRPr lang="en-US" altLang="ko-KR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D8A8EF-586C-4A5D-B158-F8E0D7EECD1C}"/>
              </a:ext>
            </a:extLst>
          </p:cNvPr>
          <p:cNvSpPr txBox="1"/>
          <p:nvPr/>
        </p:nvSpPr>
        <p:spPr>
          <a:xfrm>
            <a:off x="344658" y="1705738"/>
            <a:ext cx="11261187" cy="11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High</a:t>
            </a:r>
            <a:r>
              <a:rPr lang="ko-KR" altLang="en-US" sz="1600" dirty="0"/>
              <a:t> </a:t>
            </a:r>
            <a:r>
              <a:rPr lang="en-US" altLang="ko-KR" sz="1600" dirty="0"/>
              <a:t>Resource (</a:t>
            </a:r>
            <a:r>
              <a:rPr lang="ko-KR" altLang="en-US" sz="1600" dirty="0"/>
              <a:t>비교적 데이터가 많은 언어에서의 실험</a:t>
            </a:r>
            <a:r>
              <a:rPr lang="en-US" altLang="ko-KR" sz="1600" dirty="0"/>
              <a:t>)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Random</a:t>
            </a:r>
            <a:r>
              <a:rPr lang="ko-KR" altLang="en-US" sz="1600" dirty="0"/>
              <a:t> </a:t>
            </a:r>
            <a:r>
              <a:rPr lang="en-US" altLang="ko-KR" sz="1600" dirty="0"/>
              <a:t>Initialize</a:t>
            </a:r>
            <a:r>
              <a:rPr lang="ko-KR" altLang="en-US" sz="1600" dirty="0"/>
              <a:t>가 더 잘한다</a:t>
            </a:r>
            <a:r>
              <a:rPr lang="en-US" altLang="ko-KR" sz="1600" dirty="0"/>
              <a:t>…?</a:t>
            </a:r>
          </a:p>
          <a:p>
            <a:pPr algn="l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E3E79A-C82B-440F-993F-F80A2F10A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58" y="2566902"/>
            <a:ext cx="5347799" cy="258536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CFA55E-F51C-4A65-9862-D82F02848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B08A-2CC5-4CD0-A0AE-4DB7483FB06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4851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10" name="부제목 4">
            <a:extLst>
              <a:ext uri="{FF2B5EF4-FFF2-40B4-BE49-F238E27FC236}">
                <a16:creationId xmlns:a16="http://schemas.microsoft.com/office/drawing/2014/main" id="{B3737856-2972-418E-8BBA-3D7E31F0317E}"/>
              </a:ext>
            </a:extLst>
          </p:cNvPr>
          <p:cNvSpPr txBox="1">
            <a:spLocks/>
          </p:cNvSpPr>
          <p:nvPr/>
        </p:nvSpPr>
        <p:spPr>
          <a:xfrm>
            <a:off x="277090" y="1253691"/>
            <a:ext cx="12074344" cy="5552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/>
              <a:t>Translation Training : m</a:t>
            </a:r>
            <a:r>
              <a:rPr lang="en-US" altLang="ko-KR" b="1" dirty="0">
                <a:solidFill>
                  <a:srgbClr val="24292E"/>
                </a:solidFill>
              </a:rPr>
              <a:t>BART </a:t>
            </a:r>
            <a:r>
              <a:rPr lang="en-US" altLang="ko-KR" sz="1800" b="1" dirty="0">
                <a:solidFill>
                  <a:srgbClr val="24292E"/>
                </a:solidFill>
              </a:rPr>
              <a:t>(</a:t>
            </a:r>
            <a:r>
              <a:rPr lang="en-US" altLang="ko-KR" sz="1400" b="1" dirty="0">
                <a:solidFill>
                  <a:srgbClr val="24292E"/>
                </a:solidFill>
              </a:rPr>
              <a:t>FAIR</a:t>
            </a:r>
            <a:r>
              <a:rPr lang="ko-KR" altLang="en-US" sz="1400" b="1" dirty="0">
                <a:solidFill>
                  <a:srgbClr val="24292E"/>
                </a:solidFill>
              </a:rPr>
              <a:t>의 재도전</a:t>
            </a:r>
            <a:r>
              <a:rPr lang="en-US" altLang="ko-KR" sz="1400" b="1" dirty="0">
                <a:solidFill>
                  <a:srgbClr val="24292E"/>
                </a:solidFill>
              </a:rPr>
              <a:t>, </a:t>
            </a:r>
            <a:r>
              <a:rPr lang="en-US" altLang="ko-KR" sz="1400" b="1" i="0" dirty="0">
                <a:solidFill>
                  <a:srgbClr val="000000"/>
                </a:solidFill>
                <a:effectLst/>
                <a:latin typeface="Lucida Grande"/>
              </a:rPr>
              <a:t>Multilingual Denoising Pre-training for Neural Machine Translation</a:t>
            </a:r>
            <a:r>
              <a:rPr lang="en-US" altLang="ko-KR" sz="1800" b="1" dirty="0">
                <a:solidFill>
                  <a:srgbClr val="000000"/>
                </a:solidFill>
                <a:latin typeface="Lucida Grande"/>
              </a:rPr>
              <a:t>)</a:t>
            </a:r>
            <a:endParaRPr lang="en-US" altLang="ko-KR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3EDEA4-D894-47D2-9ED0-8D29CEFEEA22}"/>
              </a:ext>
            </a:extLst>
          </p:cNvPr>
          <p:cNvSpPr txBox="1"/>
          <p:nvPr/>
        </p:nvSpPr>
        <p:spPr>
          <a:xfrm>
            <a:off x="277091" y="4469961"/>
            <a:ext cx="11533244" cy="1891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번역의 경우 보통 학습데이터를 엄청나게 때려 넣는다</a:t>
            </a:r>
            <a:r>
              <a:rPr lang="en-US" altLang="ko-KR" sz="1600" dirty="0"/>
              <a:t>. 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이렇게 데이터가 엄청나게 많이 투입되어서 대규모 </a:t>
            </a:r>
            <a:r>
              <a:rPr lang="ko-KR" altLang="en-US" sz="1600" dirty="0" err="1"/>
              <a:t>파인튜닝을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하게되면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Pretrainig</a:t>
            </a:r>
            <a:r>
              <a:rPr lang="en-US" altLang="ko-KR" sz="1600" dirty="0"/>
              <a:t> </a:t>
            </a:r>
            <a:r>
              <a:rPr lang="ko-KR" altLang="en-US" sz="1600" dirty="0"/>
              <a:t>내용을 전부 까먹게 되고</a:t>
            </a:r>
            <a:r>
              <a:rPr lang="en-US" altLang="ko-KR" sz="1600" dirty="0"/>
              <a:t>, 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오히려 </a:t>
            </a:r>
            <a:r>
              <a:rPr lang="en-US" altLang="ko-KR" sz="1600" dirty="0"/>
              <a:t>Random</a:t>
            </a:r>
            <a:r>
              <a:rPr lang="ko-KR" altLang="en-US" sz="1600" dirty="0"/>
              <a:t>하게 초기화 한 모델보다도 못하게 된다</a:t>
            </a:r>
            <a:r>
              <a:rPr lang="en-US" altLang="ko-KR" sz="1600" dirty="0"/>
              <a:t>. </a:t>
            </a:r>
            <a:r>
              <a:rPr lang="ko-KR" altLang="en-US" sz="1600" b="1" u="sng" dirty="0">
                <a:solidFill>
                  <a:srgbClr val="FF0000"/>
                </a:solidFill>
              </a:rPr>
              <a:t>즉</a:t>
            </a:r>
            <a:r>
              <a:rPr lang="en-US" altLang="ko-KR" sz="1600" b="1" u="sng" dirty="0">
                <a:solidFill>
                  <a:srgbClr val="FF0000"/>
                </a:solidFill>
              </a:rPr>
              <a:t>, </a:t>
            </a:r>
            <a:r>
              <a:rPr lang="ko-KR" altLang="en-US" sz="1600" b="1" u="sng" dirty="0" err="1">
                <a:solidFill>
                  <a:srgbClr val="FF0000"/>
                </a:solidFill>
              </a:rPr>
              <a:t>파인튜닝</a:t>
            </a:r>
            <a:r>
              <a:rPr lang="ko-KR" altLang="en-US" sz="1600" b="1" u="sng" dirty="0">
                <a:solidFill>
                  <a:srgbClr val="FF0000"/>
                </a:solidFill>
              </a:rPr>
              <a:t> 데이터가 엄청 많으면</a:t>
            </a:r>
            <a:r>
              <a:rPr lang="en-US" altLang="ko-KR" sz="1600" b="1" u="sng" dirty="0">
                <a:solidFill>
                  <a:srgbClr val="FF0000"/>
                </a:solidFill>
              </a:rPr>
              <a:t>, PLM</a:t>
            </a:r>
            <a:r>
              <a:rPr lang="ko-KR" altLang="en-US" sz="1600" b="1" u="sng" dirty="0">
                <a:solidFill>
                  <a:srgbClr val="FF0000"/>
                </a:solidFill>
              </a:rPr>
              <a:t>이 도움되지 않는다</a:t>
            </a:r>
            <a:r>
              <a:rPr lang="en-US" altLang="ko-KR" sz="1600" b="1" u="sng" dirty="0">
                <a:solidFill>
                  <a:srgbClr val="FF0000"/>
                </a:solidFill>
              </a:rPr>
              <a:t>.</a:t>
            </a:r>
            <a:endParaRPr lang="en-US" altLang="ko-KR" sz="1600" dirty="0"/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6AB927-F5CA-4781-AD53-438E3B028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583" y="2146539"/>
            <a:ext cx="4786569" cy="1743524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D076B005-61E4-4A4B-B455-5335410A943A}"/>
              </a:ext>
            </a:extLst>
          </p:cNvPr>
          <p:cNvSpPr/>
          <p:nvPr/>
        </p:nvSpPr>
        <p:spPr>
          <a:xfrm rot="10800000">
            <a:off x="4563140" y="2846851"/>
            <a:ext cx="1136172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EE73B2-9EBB-4233-B4FB-178311DCB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65" y="1898211"/>
            <a:ext cx="4181475" cy="257175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3E6319-1BA8-4EC0-941F-57D06AA99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B08A-2CC5-4CD0-A0AE-4DB7483FB06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1289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F75852E-31A3-423B-BAA8-60E6C7276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90" y="1747837"/>
            <a:ext cx="8153400" cy="46958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10" name="부제목 4">
            <a:extLst>
              <a:ext uri="{FF2B5EF4-FFF2-40B4-BE49-F238E27FC236}">
                <a16:creationId xmlns:a16="http://schemas.microsoft.com/office/drawing/2014/main" id="{B3737856-2972-418E-8BBA-3D7E31F0317E}"/>
              </a:ext>
            </a:extLst>
          </p:cNvPr>
          <p:cNvSpPr txBox="1">
            <a:spLocks/>
          </p:cNvSpPr>
          <p:nvPr/>
        </p:nvSpPr>
        <p:spPr>
          <a:xfrm>
            <a:off x="277090" y="1253691"/>
            <a:ext cx="12074344" cy="5552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/>
              <a:t>Translation Training : m</a:t>
            </a:r>
            <a:r>
              <a:rPr lang="en-US" altLang="ko-KR" b="1" dirty="0">
                <a:solidFill>
                  <a:srgbClr val="24292E"/>
                </a:solidFill>
              </a:rPr>
              <a:t>BART </a:t>
            </a:r>
            <a:r>
              <a:rPr lang="en-US" altLang="ko-KR" sz="1800" b="1" dirty="0">
                <a:solidFill>
                  <a:srgbClr val="24292E"/>
                </a:solidFill>
              </a:rPr>
              <a:t>(</a:t>
            </a:r>
            <a:r>
              <a:rPr lang="en-US" altLang="ko-KR" sz="1400" b="1" dirty="0">
                <a:solidFill>
                  <a:srgbClr val="24292E"/>
                </a:solidFill>
              </a:rPr>
              <a:t>FAIR</a:t>
            </a:r>
            <a:r>
              <a:rPr lang="ko-KR" altLang="en-US" sz="1400" b="1" dirty="0">
                <a:solidFill>
                  <a:srgbClr val="24292E"/>
                </a:solidFill>
              </a:rPr>
              <a:t>의 재도전</a:t>
            </a:r>
            <a:r>
              <a:rPr lang="en-US" altLang="ko-KR" sz="1400" b="1" dirty="0">
                <a:solidFill>
                  <a:srgbClr val="24292E"/>
                </a:solidFill>
              </a:rPr>
              <a:t>, </a:t>
            </a:r>
            <a:r>
              <a:rPr lang="en-US" altLang="ko-KR" sz="1400" b="1" i="0" dirty="0">
                <a:solidFill>
                  <a:srgbClr val="000000"/>
                </a:solidFill>
                <a:effectLst/>
                <a:latin typeface="Lucida Grande"/>
              </a:rPr>
              <a:t>Multilingual Denoising Pre-training for Neural Machine Translation</a:t>
            </a:r>
            <a:r>
              <a:rPr lang="en-US" altLang="ko-KR" sz="1800" b="1" dirty="0">
                <a:solidFill>
                  <a:srgbClr val="000000"/>
                </a:solidFill>
                <a:latin typeface="Lucida Grande"/>
              </a:rPr>
              <a:t>)</a:t>
            </a:r>
            <a:endParaRPr lang="en-US" altLang="ko-KR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BE79C1-BAFD-48BA-8747-0A8D1CDB7461}"/>
              </a:ext>
            </a:extLst>
          </p:cNvPr>
          <p:cNvSpPr txBox="1"/>
          <p:nvPr/>
        </p:nvSpPr>
        <p:spPr>
          <a:xfrm>
            <a:off x="3669725" y="3777734"/>
            <a:ext cx="81534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Pretraining VS Back-translation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그렇다면</a:t>
            </a:r>
            <a:r>
              <a:rPr lang="en-US" altLang="ko-KR" dirty="0"/>
              <a:t>, </a:t>
            </a:r>
            <a:r>
              <a:rPr lang="ko-KR" altLang="en-US" dirty="0"/>
              <a:t>우리</a:t>
            </a:r>
            <a:r>
              <a:rPr lang="en-US" altLang="ko-KR" dirty="0"/>
              <a:t>(FAIR)</a:t>
            </a:r>
            <a:r>
              <a:rPr lang="ko-KR" altLang="en-US" dirty="0"/>
              <a:t>가 만든 </a:t>
            </a:r>
            <a:r>
              <a:rPr lang="en-US" altLang="ko-KR" dirty="0"/>
              <a:t>mBART</a:t>
            </a:r>
            <a:r>
              <a:rPr lang="ko-KR" altLang="en-US" dirty="0"/>
              <a:t>가 </a:t>
            </a:r>
            <a:r>
              <a:rPr lang="en-US" altLang="ko-KR" dirty="0"/>
              <a:t>Low-resource </a:t>
            </a:r>
            <a:r>
              <a:rPr lang="ko-KR" altLang="en-US" dirty="0"/>
              <a:t>번역의 구세주가 될 수 있지 않을까</a:t>
            </a:r>
            <a:r>
              <a:rPr lang="en-US" altLang="ko-KR" dirty="0"/>
              <a:t>? </a:t>
            </a:r>
            <a:r>
              <a:rPr lang="ko-KR" altLang="en-US" dirty="0"/>
              <a:t>기존 가장 많이 사용하던 방법인 </a:t>
            </a:r>
            <a:r>
              <a:rPr lang="en-US" altLang="ko-KR" b="1" u="sng" dirty="0"/>
              <a:t>Back-translation</a:t>
            </a:r>
            <a:r>
              <a:rPr lang="ko-KR" altLang="en-US" b="1" u="sng" dirty="0"/>
              <a:t>과 한번 붙어보자</a:t>
            </a:r>
            <a:r>
              <a:rPr lang="en-US" altLang="ko-KR" b="1" u="sng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PLM</a:t>
            </a:r>
            <a:r>
              <a:rPr lang="ko-KR" altLang="en-US" dirty="0"/>
              <a:t>의 효과를 가장 크게 누릴 수 있도록 가장 적은 언어 쌍에 대해 도전</a:t>
            </a:r>
            <a:r>
              <a:rPr lang="en-US" altLang="ko-KR" dirty="0"/>
              <a:t>!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은 처참히 패배 </a:t>
            </a:r>
            <a:r>
              <a:rPr lang="en-US" altLang="ko-KR" dirty="0"/>
              <a:t>.. (Training Cost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압권</a:t>
            </a:r>
            <a:r>
              <a:rPr lang="en-US" altLang="ko-KR" dirty="0"/>
              <a:t>…)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A17D06A-98D2-4E64-A452-10DEF3D17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B08A-2CC5-4CD0-A0AE-4DB7483FB062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875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10" name="부제목 4">
            <a:extLst>
              <a:ext uri="{FF2B5EF4-FFF2-40B4-BE49-F238E27FC236}">
                <a16:creationId xmlns:a16="http://schemas.microsoft.com/office/drawing/2014/main" id="{B3737856-2972-418E-8BBA-3D7E31F0317E}"/>
              </a:ext>
            </a:extLst>
          </p:cNvPr>
          <p:cNvSpPr txBox="1">
            <a:spLocks/>
          </p:cNvSpPr>
          <p:nvPr/>
        </p:nvSpPr>
        <p:spPr>
          <a:xfrm>
            <a:off x="277090" y="1305647"/>
            <a:ext cx="12074344" cy="5552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/>
              <a:t>Translation Training : m</a:t>
            </a:r>
            <a:r>
              <a:rPr lang="en-US" altLang="ko-KR" b="1" dirty="0">
                <a:solidFill>
                  <a:srgbClr val="24292E"/>
                </a:solidFill>
              </a:rPr>
              <a:t>BART </a:t>
            </a:r>
            <a:r>
              <a:rPr lang="en-US" altLang="ko-KR" sz="1800" b="1" dirty="0">
                <a:solidFill>
                  <a:srgbClr val="24292E"/>
                </a:solidFill>
              </a:rPr>
              <a:t>(</a:t>
            </a:r>
            <a:r>
              <a:rPr lang="en-US" altLang="ko-KR" sz="1400" b="1" dirty="0">
                <a:solidFill>
                  <a:srgbClr val="24292E"/>
                </a:solidFill>
              </a:rPr>
              <a:t>FAIR</a:t>
            </a:r>
            <a:r>
              <a:rPr lang="ko-KR" altLang="en-US" sz="1400" b="1" dirty="0">
                <a:solidFill>
                  <a:srgbClr val="24292E"/>
                </a:solidFill>
              </a:rPr>
              <a:t>의 재도전</a:t>
            </a:r>
            <a:r>
              <a:rPr lang="en-US" altLang="ko-KR" sz="1400" b="1" dirty="0">
                <a:solidFill>
                  <a:srgbClr val="24292E"/>
                </a:solidFill>
              </a:rPr>
              <a:t>, </a:t>
            </a:r>
            <a:r>
              <a:rPr lang="en-US" altLang="ko-KR" sz="1400" b="1" i="0" dirty="0">
                <a:solidFill>
                  <a:srgbClr val="000000"/>
                </a:solidFill>
                <a:effectLst/>
                <a:latin typeface="Lucida Grande"/>
              </a:rPr>
              <a:t>Multilingual Denoising Pre-training for Neural Machine Translation</a:t>
            </a:r>
            <a:r>
              <a:rPr lang="en-US" altLang="ko-KR" sz="1800" b="1" dirty="0">
                <a:solidFill>
                  <a:srgbClr val="000000"/>
                </a:solidFill>
                <a:latin typeface="Lucida Grande"/>
              </a:rPr>
              <a:t>)</a:t>
            </a:r>
            <a:endParaRPr lang="en-US" altLang="ko-KR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BE79C1-BAFD-48BA-8747-0A8D1CDB7461}"/>
              </a:ext>
            </a:extLst>
          </p:cNvPr>
          <p:cNvSpPr txBox="1"/>
          <p:nvPr/>
        </p:nvSpPr>
        <p:spPr>
          <a:xfrm>
            <a:off x="316184" y="1516230"/>
            <a:ext cx="115987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Unsupervised Translation</a:t>
            </a:r>
            <a:r>
              <a:rPr lang="ko-KR" altLang="en-US" dirty="0"/>
              <a:t>은 </a:t>
            </a:r>
            <a:r>
              <a:rPr lang="en-US" altLang="ko-KR" dirty="0"/>
              <a:t>MASS</a:t>
            </a:r>
            <a:r>
              <a:rPr lang="ko-KR" altLang="en-US" dirty="0"/>
              <a:t>가 짱</a:t>
            </a:r>
            <a:r>
              <a:rPr lang="en-US" altLang="ko-KR" dirty="0"/>
              <a:t>…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1AD33E-6F3D-4B11-8F03-E9D9D7736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5" y="2915010"/>
            <a:ext cx="6572250" cy="233362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95DED8-43EA-46E5-9A56-364F9AC8A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B08A-2CC5-4CD0-A0AE-4DB7483FB062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7818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10" name="부제목 4">
            <a:extLst>
              <a:ext uri="{FF2B5EF4-FFF2-40B4-BE49-F238E27FC236}">
                <a16:creationId xmlns:a16="http://schemas.microsoft.com/office/drawing/2014/main" id="{B3737856-2972-418E-8BBA-3D7E31F0317E}"/>
              </a:ext>
            </a:extLst>
          </p:cNvPr>
          <p:cNvSpPr txBox="1">
            <a:spLocks/>
          </p:cNvSpPr>
          <p:nvPr/>
        </p:nvSpPr>
        <p:spPr>
          <a:xfrm>
            <a:off x="277090" y="1253691"/>
            <a:ext cx="12074344" cy="5552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/>
              <a:t>Translation Training : m</a:t>
            </a:r>
            <a:r>
              <a:rPr lang="en-US" altLang="ko-KR" b="1" dirty="0">
                <a:solidFill>
                  <a:srgbClr val="24292E"/>
                </a:solidFill>
              </a:rPr>
              <a:t>BART </a:t>
            </a:r>
            <a:r>
              <a:rPr lang="en-US" altLang="ko-KR" sz="1800" b="1" dirty="0">
                <a:solidFill>
                  <a:srgbClr val="24292E"/>
                </a:solidFill>
              </a:rPr>
              <a:t>(</a:t>
            </a:r>
            <a:r>
              <a:rPr lang="en-US" altLang="ko-KR" sz="1400" b="1" dirty="0">
                <a:solidFill>
                  <a:srgbClr val="24292E"/>
                </a:solidFill>
              </a:rPr>
              <a:t>FAIR</a:t>
            </a:r>
            <a:r>
              <a:rPr lang="ko-KR" altLang="en-US" sz="1400" b="1" dirty="0">
                <a:solidFill>
                  <a:srgbClr val="24292E"/>
                </a:solidFill>
              </a:rPr>
              <a:t>의 재도전</a:t>
            </a:r>
            <a:r>
              <a:rPr lang="en-US" altLang="ko-KR" sz="1400" b="1" dirty="0">
                <a:solidFill>
                  <a:srgbClr val="24292E"/>
                </a:solidFill>
              </a:rPr>
              <a:t>, </a:t>
            </a:r>
            <a:r>
              <a:rPr lang="en-US" altLang="ko-KR" sz="1400" b="1" i="0" dirty="0">
                <a:solidFill>
                  <a:srgbClr val="000000"/>
                </a:solidFill>
                <a:effectLst/>
                <a:latin typeface="Lucida Grande"/>
              </a:rPr>
              <a:t>Multilingual Denoising Pre-training for Neural Machine Translation</a:t>
            </a:r>
            <a:r>
              <a:rPr lang="en-US" altLang="ko-KR" sz="1800" b="1" dirty="0">
                <a:solidFill>
                  <a:srgbClr val="000000"/>
                </a:solidFill>
                <a:latin typeface="Lucida Grande"/>
              </a:rPr>
              <a:t>)</a:t>
            </a:r>
            <a:endParaRPr lang="en-US" altLang="ko-KR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BE79C1-BAFD-48BA-8747-0A8D1CDB7461}"/>
              </a:ext>
            </a:extLst>
          </p:cNvPr>
          <p:cNvSpPr txBox="1"/>
          <p:nvPr/>
        </p:nvSpPr>
        <p:spPr>
          <a:xfrm>
            <a:off x="472624" y="3772113"/>
            <a:ext cx="1159872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u="sng" dirty="0"/>
              <a:t>그래도 </a:t>
            </a:r>
            <a:r>
              <a:rPr lang="en-US" altLang="ko-KR" b="1" u="sng" dirty="0"/>
              <a:t>Document level Translation (2</a:t>
            </a:r>
            <a:r>
              <a:rPr lang="ko-KR" altLang="en-US" b="1" u="sng" dirty="0"/>
              <a:t>문장 이상 번역</a:t>
            </a:r>
            <a:r>
              <a:rPr lang="en-US" altLang="ko-KR" b="1" u="sng" dirty="0"/>
              <a:t>)</a:t>
            </a:r>
            <a:r>
              <a:rPr lang="ko-KR" altLang="en-US" b="1" u="sng" dirty="0"/>
              <a:t>에서는 </a:t>
            </a:r>
            <a:r>
              <a:rPr lang="en-US" altLang="ko-KR" b="1" u="sng" dirty="0"/>
              <a:t>mBART</a:t>
            </a:r>
            <a:r>
              <a:rPr lang="ko-KR" altLang="en-US" b="1" u="sng" dirty="0"/>
              <a:t>가 잘한다</a:t>
            </a:r>
            <a:r>
              <a:rPr lang="en-US" altLang="ko-KR" b="1" u="sng" dirty="0"/>
              <a:t>! (</a:t>
            </a:r>
            <a:r>
              <a:rPr lang="ko-KR" altLang="en-US" b="1" u="sng" dirty="0"/>
              <a:t>졌지만 잘 싸웠다</a:t>
            </a:r>
            <a:r>
              <a:rPr lang="en-US" altLang="ko-KR" b="1" u="sng" dirty="0"/>
              <a:t>!)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때문에 일반적으로 우리가 알고 있는 번역기들은 번역을 수행할 때</a:t>
            </a:r>
            <a:r>
              <a:rPr lang="en-US" altLang="ko-KR" dirty="0"/>
              <a:t>, </a:t>
            </a:r>
          </a:p>
          <a:p>
            <a:pPr marL="285750" indent="-285750">
              <a:buFontTx/>
              <a:buChar char="-"/>
            </a:pPr>
            <a:r>
              <a:rPr lang="ko-KR" altLang="en-US" b="1" u="sng" dirty="0"/>
              <a:t>문장을 쪼개서 </a:t>
            </a:r>
            <a:r>
              <a:rPr lang="ko-KR" altLang="en-US" b="1" u="sng" dirty="0" err="1"/>
              <a:t>인퍼런스한</a:t>
            </a:r>
            <a:r>
              <a:rPr lang="ko-KR" altLang="en-US" b="1" u="sng" dirty="0"/>
              <a:t> 뒤 병합</a:t>
            </a:r>
            <a:r>
              <a:rPr lang="ko-KR" altLang="en-US" dirty="0"/>
              <a:t>합니다</a:t>
            </a:r>
            <a:r>
              <a:rPr lang="en-US" altLang="ko-KR" dirty="0"/>
              <a:t>. (</a:t>
            </a:r>
            <a:r>
              <a:rPr lang="ko-KR" altLang="en-US" dirty="0"/>
              <a:t>그래서 뭔가 번역 결과가 문장 간에 서로 연관성이 없어 보임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(Document </a:t>
            </a:r>
            <a:r>
              <a:rPr lang="ko-KR" altLang="en-US" dirty="0"/>
              <a:t>입력 → 문장단위로 </a:t>
            </a:r>
            <a:r>
              <a:rPr lang="en-US" altLang="ko-KR" dirty="0"/>
              <a:t>Segment </a:t>
            </a:r>
            <a:r>
              <a:rPr lang="ko-KR" altLang="en-US" dirty="0"/>
              <a:t>→ 문장단위 </a:t>
            </a:r>
            <a:r>
              <a:rPr lang="en-US" altLang="ko-KR" dirty="0"/>
              <a:t>Inference </a:t>
            </a:r>
            <a:r>
              <a:rPr lang="ko-KR" altLang="en-US" dirty="0"/>
              <a:t>→ 병합 후 출력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01F6B4-443A-4602-83B6-1EBC6776B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374" y="1908692"/>
            <a:ext cx="7878536" cy="15936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9DA7017-0EF8-40C0-94F0-6F26446B2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24" y="1825172"/>
            <a:ext cx="3416300" cy="1760708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969F69-2AF0-4AD9-987D-8BD977ED8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B08A-2CC5-4CD0-A0AE-4DB7483FB062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8675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58563E5-66B9-49FE-9C9F-D734D410A764}"/>
              </a:ext>
            </a:extLst>
          </p:cNvPr>
          <p:cNvSpPr txBox="1"/>
          <p:nvPr/>
        </p:nvSpPr>
        <p:spPr>
          <a:xfrm>
            <a:off x="316184" y="1774075"/>
            <a:ext cx="11598726" cy="3778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mBART</a:t>
            </a:r>
            <a:r>
              <a:rPr lang="ko-KR" altLang="en-US" dirty="0"/>
              <a:t>논문에서 </a:t>
            </a:r>
            <a:r>
              <a:rPr lang="en-US" altLang="ko-KR" dirty="0"/>
              <a:t>PLM</a:t>
            </a:r>
            <a:r>
              <a:rPr lang="ko-KR" altLang="en-US" dirty="0"/>
              <a:t>이 </a:t>
            </a:r>
            <a:r>
              <a:rPr lang="en-US" altLang="ko-KR" dirty="0"/>
              <a:t>large-scale corpus</a:t>
            </a:r>
            <a:r>
              <a:rPr lang="ko-KR" altLang="en-US" dirty="0"/>
              <a:t>의 번역에서는 성능을 향상시키지 못한다는 것을 알게 되었는데</a:t>
            </a:r>
            <a:r>
              <a:rPr lang="en-US" altLang="ko-KR" dirty="0"/>
              <a:t>, </a:t>
            </a:r>
            <a:r>
              <a:rPr lang="ko-KR" altLang="en-US" dirty="0"/>
              <a:t>이유는 아마 </a:t>
            </a:r>
            <a:r>
              <a:rPr lang="en-US" altLang="ko-KR" b="1" u="sng" dirty="0"/>
              <a:t>Fine-tuning </a:t>
            </a:r>
            <a:r>
              <a:rPr lang="ko-KR" altLang="en-US" b="1" u="sng" dirty="0"/>
              <a:t>과정에서 </a:t>
            </a:r>
            <a:r>
              <a:rPr lang="en-US" altLang="ko-KR" b="1" u="sng" dirty="0"/>
              <a:t>Pre-Train</a:t>
            </a:r>
            <a:r>
              <a:rPr lang="ko-KR" altLang="en-US" b="1" u="sng" dirty="0"/>
              <a:t> 내용을 까먹기 때문일까</a:t>
            </a:r>
            <a:r>
              <a:rPr lang="en-US" altLang="ko-KR" b="1" u="sng" dirty="0"/>
              <a:t>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그렇다면 </a:t>
            </a:r>
            <a:r>
              <a:rPr lang="en-US" altLang="ko-KR" dirty="0"/>
              <a:t>pre-train</a:t>
            </a:r>
            <a:r>
              <a:rPr lang="ko-KR" altLang="en-US" dirty="0"/>
              <a:t>과 </a:t>
            </a:r>
            <a:r>
              <a:rPr lang="en-US" altLang="ko-KR" dirty="0"/>
              <a:t>fine-tuning</a:t>
            </a:r>
            <a:r>
              <a:rPr lang="ko-KR" altLang="en-US" dirty="0"/>
              <a:t>을 동시에 하면 되지 않을까</a:t>
            </a:r>
            <a:r>
              <a:rPr lang="en-US" altLang="ko-KR" dirty="0"/>
              <a:t>?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이 논문에서는 두가지 </a:t>
            </a:r>
            <a:r>
              <a:rPr lang="en-US" altLang="ko-KR" dirty="0"/>
              <a:t>Task (MLM, DAE)</a:t>
            </a:r>
            <a:r>
              <a:rPr lang="ko-KR" altLang="en-US" dirty="0"/>
              <a:t>를 번역과 수행하는 </a:t>
            </a:r>
            <a:r>
              <a:rPr lang="ko-KR" altLang="en-US" b="1" u="sng" dirty="0"/>
              <a:t>동시에</a:t>
            </a:r>
            <a:r>
              <a:rPr lang="ko-KR" altLang="en-US" dirty="0"/>
              <a:t> 수행한다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10" name="부제목 4">
            <a:extLst>
              <a:ext uri="{FF2B5EF4-FFF2-40B4-BE49-F238E27FC236}">
                <a16:creationId xmlns:a16="http://schemas.microsoft.com/office/drawing/2014/main" id="{B3737856-2972-418E-8BBA-3D7E31F0317E}"/>
              </a:ext>
            </a:extLst>
          </p:cNvPr>
          <p:cNvSpPr txBox="1">
            <a:spLocks/>
          </p:cNvSpPr>
          <p:nvPr/>
        </p:nvSpPr>
        <p:spPr>
          <a:xfrm>
            <a:off x="316184" y="1305647"/>
            <a:ext cx="12074344" cy="5552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/>
              <a:t>Translation Training : MTL</a:t>
            </a:r>
            <a:r>
              <a:rPr lang="en-US" altLang="ko-KR" b="1" dirty="0">
                <a:solidFill>
                  <a:srgbClr val="24292E"/>
                </a:solidFill>
              </a:rPr>
              <a:t> </a:t>
            </a:r>
            <a:r>
              <a:rPr lang="en-US" altLang="ko-KR" sz="1800" b="1" dirty="0">
                <a:solidFill>
                  <a:srgbClr val="24292E"/>
                </a:solidFill>
              </a:rPr>
              <a:t>(</a:t>
            </a:r>
            <a:r>
              <a:rPr lang="en-US" altLang="ko-KR" sz="2000" b="1" dirty="0">
                <a:solidFill>
                  <a:srgbClr val="24292E"/>
                </a:solidFill>
                <a:latin typeface="-apple-system"/>
              </a:rPr>
              <a:t>Multi-task Learning for Multilingual Neural Machine Translation</a:t>
            </a:r>
            <a:r>
              <a:rPr lang="en-US" altLang="ko-KR" sz="1800" b="1" dirty="0">
                <a:solidFill>
                  <a:srgbClr val="000000"/>
                </a:solidFill>
                <a:latin typeface="Lucida Grande"/>
              </a:rPr>
              <a:t>)</a:t>
            </a:r>
            <a:endParaRPr lang="en-US" altLang="ko-KR" sz="2000" dirty="0"/>
          </a:p>
        </p:txBody>
      </p:sp>
      <p:pic>
        <p:nvPicPr>
          <p:cNvPr id="27650" name="Picture 2" descr="image">
            <a:extLst>
              <a:ext uri="{FF2B5EF4-FFF2-40B4-BE49-F238E27FC236}">
                <a16:creationId xmlns:a16="http://schemas.microsoft.com/office/drawing/2014/main" id="{2FAA0F9D-AD27-4DC0-A88A-F4810A7D5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33" b="10514"/>
          <a:stretch/>
        </p:blipFill>
        <p:spPr bwMode="auto">
          <a:xfrm>
            <a:off x="458275" y="3663214"/>
            <a:ext cx="7106966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6E905BF-3059-4CD7-BDEE-5DBAADFD5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B08A-2CC5-4CD0-A0AE-4DB7483FB062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571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4" name="부제목 4">
            <a:extLst>
              <a:ext uri="{FF2B5EF4-FFF2-40B4-BE49-F238E27FC236}">
                <a16:creationId xmlns:a16="http://schemas.microsoft.com/office/drawing/2014/main" id="{53B9E706-1E3D-409B-B224-CEECF973B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Translation Dataset : Back-Translation</a:t>
            </a:r>
          </a:p>
          <a:p>
            <a:pPr algn="l"/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1. </a:t>
            </a:r>
            <a:r>
              <a:rPr lang="ko-KR" altLang="en-US" sz="1600" dirty="0"/>
              <a:t>우리가 가진 적은 병렬데이터를 사용해서</a:t>
            </a:r>
            <a:r>
              <a:rPr lang="en-US" altLang="ko-KR" sz="1600" dirty="0"/>
              <a:t> </a:t>
            </a:r>
            <a:r>
              <a:rPr lang="ko-KR" altLang="en-US" sz="1600" dirty="0"/>
              <a:t>반대방향 번역모델을 만든다</a:t>
            </a:r>
            <a:r>
              <a:rPr lang="en-US" altLang="ko-KR" sz="1600" dirty="0"/>
              <a:t>.</a:t>
            </a:r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2. </a:t>
            </a:r>
            <a:r>
              <a:rPr lang="ko-KR" altLang="en-US" sz="1600" dirty="0"/>
              <a:t>우리가 가진 </a:t>
            </a:r>
            <a:r>
              <a:rPr lang="ko-KR" altLang="en-US" sz="1600" b="1" u="sng" dirty="0"/>
              <a:t>단일언어 데이터를 만들어진 반대방향 번역모델에 입력해서 결과</a:t>
            </a:r>
            <a:r>
              <a:rPr lang="ko-KR" altLang="en-US" sz="1600" dirty="0"/>
              <a:t>를 얻는다</a:t>
            </a:r>
            <a:r>
              <a:rPr lang="en-US" altLang="ko-KR" sz="1600" dirty="0"/>
              <a:t>.</a:t>
            </a:r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3. </a:t>
            </a:r>
            <a:r>
              <a:rPr lang="ko-KR" altLang="en-US" sz="1600" b="1" u="sng" dirty="0">
                <a:solidFill>
                  <a:srgbClr val="FF0000"/>
                </a:solidFill>
              </a:rPr>
              <a:t>번역기가 만든 데이터는 이제 입력이 되고</a:t>
            </a:r>
            <a:r>
              <a:rPr lang="en-US" altLang="ko-KR" sz="1600" b="1" u="sng" dirty="0">
                <a:solidFill>
                  <a:srgbClr val="FF0000"/>
                </a:solidFill>
              </a:rPr>
              <a:t> </a:t>
            </a:r>
            <a:r>
              <a:rPr lang="ko-KR" altLang="en-US" sz="1600" b="1" u="sng" dirty="0">
                <a:solidFill>
                  <a:srgbClr val="FF0000"/>
                </a:solidFill>
              </a:rPr>
              <a:t>가지고 있던 단일언어 데이터는 출력</a:t>
            </a:r>
            <a:r>
              <a:rPr lang="ko-KR" altLang="en-US" sz="1600" dirty="0"/>
              <a:t>이 된다</a:t>
            </a:r>
            <a:r>
              <a:rPr lang="en-US" altLang="ko-KR" sz="1600" dirty="0"/>
              <a:t>.</a:t>
            </a:r>
          </a:p>
          <a:p>
            <a:pPr marL="342900" indent="-342900" algn="l">
              <a:buFontTx/>
              <a:buChar char="-"/>
            </a:pPr>
            <a:r>
              <a:rPr lang="ko-KR" altLang="en-US" sz="1600" b="1" u="sng" dirty="0"/>
              <a:t>아주 간단한 아이디어이지만 성능을 굉장히 많이 향상 시켰다</a:t>
            </a:r>
            <a:r>
              <a:rPr lang="en-US" altLang="ko-KR" sz="1600" b="1" u="sng" dirty="0"/>
              <a:t> !! (</a:t>
            </a:r>
            <a:r>
              <a:rPr lang="ko-KR" altLang="en-US" sz="1600" b="1" u="sng" dirty="0"/>
              <a:t>다소 충격적일 정도</a:t>
            </a:r>
            <a:r>
              <a:rPr lang="en-US" altLang="ko-KR" sz="1600" b="1" u="sng" dirty="0"/>
              <a:t>…)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</p:txBody>
      </p:sp>
      <p:sp>
        <p:nvSpPr>
          <p:cNvPr id="6" name="부제목 4">
            <a:extLst>
              <a:ext uri="{FF2B5EF4-FFF2-40B4-BE49-F238E27FC236}">
                <a16:creationId xmlns:a16="http://schemas.microsoft.com/office/drawing/2014/main" id="{728C77C1-B438-4E42-B181-44F0BE5B8280}"/>
              </a:ext>
            </a:extLst>
          </p:cNvPr>
          <p:cNvSpPr txBox="1">
            <a:spLocks/>
          </p:cNvSpPr>
          <p:nvPr/>
        </p:nvSpPr>
        <p:spPr>
          <a:xfrm>
            <a:off x="535145" y="3843493"/>
            <a:ext cx="2856256" cy="26975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/>
              <a:t>[NEW DATASET]</a:t>
            </a:r>
          </a:p>
          <a:p>
            <a:endParaRPr lang="en-US" altLang="ko-KR" sz="1600" dirty="0"/>
          </a:p>
          <a:p>
            <a:r>
              <a:rPr lang="en-US" altLang="ko-KR" sz="1600" dirty="0"/>
              <a:t>SRC : </a:t>
            </a:r>
            <a:r>
              <a:rPr lang="ko-KR" altLang="en-US" sz="1600" dirty="0"/>
              <a:t>난 잘 지내고 있어</a:t>
            </a:r>
            <a:endParaRPr lang="en-US" altLang="ko-KR" sz="1600" dirty="0"/>
          </a:p>
          <a:p>
            <a:r>
              <a:rPr lang="en-US" altLang="ko-KR" sz="1600" dirty="0"/>
              <a:t>TGT : I am good</a:t>
            </a:r>
          </a:p>
          <a:p>
            <a:endParaRPr lang="en-US" altLang="ko-KR" sz="1600" dirty="0"/>
          </a:p>
          <a:p>
            <a:r>
              <a:rPr lang="en-US" altLang="ko-KR" sz="1600" dirty="0"/>
              <a:t>SRC : </a:t>
            </a:r>
            <a:r>
              <a:rPr lang="ko-KR" altLang="en-US" sz="1600" dirty="0"/>
              <a:t>나는 좋아 지내다</a:t>
            </a:r>
            <a:endParaRPr lang="en-US" altLang="ko-KR" sz="1600" dirty="0"/>
          </a:p>
          <a:p>
            <a:r>
              <a:rPr lang="en-US" altLang="ko-KR" sz="1600" dirty="0"/>
              <a:t>TGT : I am good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03439F2-E119-43BE-86F7-A14A8DE382DC}"/>
              </a:ext>
            </a:extLst>
          </p:cNvPr>
          <p:cNvCxnSpPr>
            <a:cxnSpLocks/>
          </p:cNvCxnSpPr>
          <p:nvPr/>
        </p:nvCxnSpPr>
        <p:spPr>
          <a:xfrm flipH="1">
            <a:off x="3150894" y="4682660"/>
            <a:ext cx="2172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부제목 4">
            <a:extLst>
              <a:ext uri="{FF2B5EF4-FFF2-40B4-BE49-F238E27FC236}">
                <a16:creationId xmlns:a16="http://schemas.microsoft.com/office/drawing/2014/main" id="{800B578B-EAC6-4DE6-9011-CEFFDCEDC9A5}"/>
              </a:ext>
            </a:extLst>
          </p:cNvPr>
          <p:cNvSpPr txBox="1">
            <a:spLocks/>
          </p:cNvSpPr>
          <p:nvPr/>
        </p:nvSpPr>
        <p:spPr>
          <a:xfrm>
            <a:off x="5456315" y="4511090"/>
            <a:ext cx="1684160" cy="3431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/>
              <a:t>번역기 생성</a:t>
            </a:r>
            <a:endParaRPr lang="en-US" altLang="ko-KR" sz="16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AEF035F-295A-406E-948A-43603F9F5ED5}"/>
              </a:ext>
            </a:extLst>
          </p:cNvPr>
          <p:cNvCxnSpPr>
            <a:cxnSpLocks/>
          </p:cNvCxnSpPr>
          <p:nvPr/>
        </p:nvCxnSpPr>
        <p:spPr>
          <a:xfrm flipH="1">
            <a:off x="2917779" y="5068028"/>
            <a:ext cx="24055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부제목 4">
            <a:extLst>
              <a:ext uri="{FF2B5EF4-FFF2-40B4-BE49-F238E27FC236}">
                <a16:creationId xmlns:a16="http://schemas.microsoft.com/office/drawing/2014/main" id="{A003BBF1-776C-42D0-8059-541D87F7B07E}"/>
              </a:ext>
            </a:extLst>
          </p:cNvPr>
          <p:cNvSpPr txBox="1">
            <a:spLocks/>
          </p:cNvSpPr>
          <p:nvPr/>
        </p:nvSpPr>
        <p:spPr>
          <a:xfrm>
            <a:off x="5456315" y="4907531"/>
            <a:ext cx="1684160" cy="3431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/>
              <a:t>단일언어 데이터</a:t>
            </a:r>
            <a:endParaRPr lang="en-US" altLang="ko-KR" sz="16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D526198-ABE6-4297-8A96-CE7D73CB0002}"/>
              </a:ext>
            </a:extLst>
          </p:cNvPr>
          <p:cNvCxnSpPr>
            <a:cxnSpLocks/>
          </p:cNvCxnSpPr>
          <p:nvPr/>
        </p:nvCxnSpPr>
        <p:spPr>
          <a:xfrm flipH="1">
            <a:off x="3150894" y="5676868"/>
            <a:ext cx="2172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부제목 4">
            <a:extLst>
              <a:ext uri="{FF2B5EF4-FFF2-40B4-BE49-F238E27FC236}">
                <a16:creationId xmlns:a16="http://schemas.microsoft.com/office/drawing/2014/main" id="{B63C8E06-B1FF-4341-BB8C-9149E52A7FDB}"/>
              </a:ext>
            </a:extLst>
          </p:cNvPr>
          <p:cNvSpPr txBox="1">
            <a:spLocks/>
          </p:cNvSpPr>
          <p:nvPr/>
        </p:nvSpPr>
        <p:spPr>
          <a:xfrm>
            <a:off x="5456315" y="5505298"/>
            <a:ext cx="1684160" cy="3431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/>
              <a:t>번역기 생성</a:t>
            </a:r>
            <a:endParaRPr lang="en-US" altLang="ko-KR" sz="16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68B6DAF-8B1F-4006-BDC7-D9C369531D69}"/>
              </a:ext>
            </a:extLst>
          </p:cNvPr>
          <p:cNvCxnSpPr>
            <a:cxnSpLocks/>
          </p:cNvCxnSpPr>
          <p:nvPr/>
        </p:nvCxnSpPr>
        <p:spPr>
          <a:xfrm flipH="1">
            <a:off x="2917779" y="6062236"/>
            <a:ext cx="24055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부제목 4">
            <a:extLst>
              <a:ext uri="{FF2B5EF4-FFF2-40B4-BE49-F238E27FC236}">
                <a16:creationId xmlns:a16="http://schemas.microsoft.com/office/drawing/2014/main" id="{8AFAC6C3-A34C-4403-A716-FCBAB8E74510}"/>
              </a:ext>
            </a:extLst>
          </p:cNvPr>
          <p:cNvSpPr txBox="1">
            <a:spLocks/>
          </p:cNvSpPr>
          <p:nvPr/>
        </p:nvSpPr>
        <p:spPr>
          <a:xfrm>
            <a:off x="5456315" y="5901739"/>
            <a:ext cx="1684160" cy="3431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/>
              <a:t>단일언어 데이터</a:t>
            </a:r>
            <a:endParaRPr lang="en-US" altLang="ko-KR" sz="16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AAFAA35-6D55-49E4-8F2B-43330B1C4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237" y="3719257"/>
            <a:ext cx="4340199" cy="269754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1A6273-CA8C-450C-9E17-EAB651A36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30AA33-E1D3-40F6-B020-495F67F888CA}"/>
              </a:ext>
            </a:extLst>
          </p:cNvPr>
          <p:cNvSpPr txBox="1"/>
          <p:nvPr/>
        </p:nvSpPr>
        <p:spPr>
          <a:xfrm>
            <a:off x="7217228" y="63698"/>
            <a:ext cx="48574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https://dev-sngwn.github.io/2020-01-07-back-translation/</a:t>
            </a:r>
          </a:p>
        </p:txBody>
      </p:sp>
    </p:spTree>
    <p:extLst>
      <p:ext uri="{BB962C8B-B14F-4D97-AF65-F5344CB8AC3E}">
        <p14:creationId xmlns:p14="http://schemas.microsoft.com/office/powerpoint/2010/main" val="31241741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58563E5-66B9-49FE-9C9F-D734D410A764}"/>
              </a:ext>
            </a:extLst>
          </p:cNvPr>
          <p:cNvSpPr txBox="1"/>
          <p:nvPr/>
        </p:nvSpPr>
        <p:spPr>
          <a:xfrm>
            <a:off x="316184" y="1774075"/>
            <a:ext cx="11598726" cy="211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10" name="부제목 4">
            <a:extLst>
              <a:ext uri="{FF2B5EF4-FFF2-40B4-BE49-F238E27FC236}">
                <a16:creationId xmlns:a16="http://schemas.microsoft.com/office/drawing/2014/main" id="{B3737856-2972-418E-8BBA-3D7E31F0317E}"/>
              </a:ext>
            </a:extLst>
          </p:cNvPr>
          <p:cNvSpPr txBox="1">
            <a:spLocks/>
          </p:cNvSpPr>
          <p:nvPr/>
        </p:nvSpPr>
        <p:spPr>
          <a:xfrm>
            <a:off x="316184" y="1305647"/>
            <a:ext cx="12074344" cy="5552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/>
              <a:t>Translation Training : MTL</a:t>
            </a:r>
            <a:r>
              <a:rPr lang="en-US" altLang="ko-KR" b="1" dirty="0">
                <a:solidFill>
                  <a:srgbClr val="24292E"/>
                </a:solidFill>
              </a:rPr>
              <a:t> </a:t>
            </a:r>
            <a:r>
              <a:rPr lang="en-US" altLang="ko-KR" sz="1800" b="1" dirty="0">
                <a:solidFill>
                  <a:srgbClr val="24292E"/>
                </a:solidFill>
              </a:rPr>
              <a:t>(</a:t>
            </a:r>
            <a:r>
              <a:rPr lang="en-US" altLang="ko-KR" sz="2000" b="1" dirty="0">
                <a:solidFill>
                  <a:srgbClr val="24292E"/>
                </a:solidFill>
                <a:latin typeface="-apple-system"/>
              </a:rPr>
              <a:t>Multi-task Learning for Multilingual Neural Machine Translation</a:t>
            </a:r>
            <a:r>
              <a:rPr lang="en-US" altLang="ko-KR" sz="1800" b="1" dirty="0">
                <a:solidFill>
                  <a:srgbClr val="000000"/>
                </a:solidFill>
                <a:latin typeface="Lucida Grande"/>
              </a:rPr>
              <a:t>)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1C2406-96FA-4D1F-A1B0-61205037B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2236294"/>
            <a:ext cx="6837615" cy="43169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604830-EC65-49AB-B72B-1275E71AEFF8}"/>
              </a:ext>
            </a:extLst>
          </p:cNvPr>
          <p:cNvSpPr txBox="1"/>
          <p:nvPr/>
        </p:nvSpPr>
        <p:spPr>
          <a:xfrm>
            <a:off x="316184" y="1774075"/>
            <a:ext cx="11598726" cy="211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성능을 향상시키기는 했는데</a:t>
            </a:r>
            <a:r>
              <a:rPr lang="en-US" altLang="ko-KR" dirty="0"/>
              <a:t>, Low-resource</a:t>
            </a:r>
            <a:r>
              <a:rPr lang="ko-KR" altLang="en-US" dirty="0"/>
              <a:t>에서의 향상이 크고 </a:t>
            </a:r>
            <a:r>
              <a:rPr lang="en-US" altLang="ko-KR" dirty="0"/>
              <a:t>High-resource</a:t>
            </a:r>
            <a:r>
              <a:rPr lang="ko-KR" altLang="en-US" dirty="0"/>
              <a:t>에서는 비슷하다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8032558-43FB-49C3-9757-EAE5CEC64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B08A-2CC5-4CD0-A0AE-4DB7483FB062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5737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58563E5-66B9-49FE-9C9F-D734D410A764}"/>
              </a:ext>
            </a:extLst>
          </p:cNvPr>
          <p:cNvSpPr txBox="1"/>
          <p:nvPr/>
        </p:nvSpPr>
        <p:spPr>
          <a:xfrm>
            <a:off x="316184" y="1774075"/>
            <a:ext cx="11598726" cy="211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10" name="부제목 4">
            <a:extLst>
              <a:ext uri="{FF2B5EF4-FFF2-40B4-BE49-F238E27FC236}">
                <a16:creationId xmlns:a16="http://schemas.microsoft.com/office/drawing/2014/main" id="{B3737856-2972-418E-8BBA-3D7E31F0317E}"/>
              </a:ext>
            </a:extLst>
          </p:cNvPr>
          <p:cNvSpPr txBox="1">
            <a:spLocks/>
          </p:cNvSpPr>
          <p:nvPr/>
        </p:nvSpPr>
        <p:spPr>
          <a:xfrm>
            <a:off x="316184" y="1305647"/>
            <a:ext cx="12074344" cy="5552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/>
              <a:t>Translation Training : MTL</a:t>
            </a:r>
            <a:r>
              <a:rPr lang="en-US" altLang="ko-KR" b="1" dirty="0">
                <a:solidFill>
                  <a:srgbClr val="24292E"/>
                </a:solidFill>
              </a:rPr>
              <a:t> </a:t>
            </a:r>
            <a:r>
              <a:rPr lang="en-US" altLang="ko-KR" sz="1800" b="1" dirty="0">
                <a:solidFill>
                  <a:srgbClr val="24292E"/>
                </a:solidFill>
              </a:rPr>
              <a:t>(</a:t>
            </a:r>
            <a:r>
              <a:rPr lang="en-US" altLang="ko-KR" sz="2000" b="1" dirty="0">
                <a:solidFill>
                  <a:srgbClr val="24292E"/>
                </a:solidFill>
                <a:latin typeface="-apple-system"/>
              </a:rPr>
              <a:t>Multi-task Learning for Multilingual Neural Machine Translation</a:t>
            </a:r>
            <a:r>
              <a:rPr lang="en-US" altLang="ko-KR" sz="1800" b="1" dirty="0">
                <a:solidFill>
                  <a:srgbClr val="000000"/>
                </a:solidFill>
                <a:latin typeface="Lucida Grande"/>
              </a:rPr>
              <a:t>)</a:t>
            </a:r>
            <a:endParaRPr lang="en-US" altLang="ko-KR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604830-EC65-49AB-B72B-1275E71AEFF8}"/>
              </a:ext>
            </a:extLst>
          </p:cNvPr>
          <p:cNvSpPr txBox="1"/>
          <p:nvPr/>
        </p:nvSpPr>
        <p:spPr>
          <a:xfrm>
            <a:off x="316184" y="1774075"/>
            <a:ext cx="9386616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MLM</a:t>
            </a:r>
            <a:r>
              <a:rPr lang="ko-KR" altLang="en-US" dirty="0"/>
              <a:t>은 거의 효과가 없다</a:t>
            </a:r>
            <a:r>
              <a:rPr lang="en-US" altLang="ko-KR" dirty="0"/>
              <a:t>. DAE</a:t>
            </a:r>
            <a:r>
              <a:rPr lang="ko-KR" altLang="en-US" dirty="0"/>
              <a:t> 혹은 </a:t>
            </a:r>
            <a:r>
              <a:rPr lang="en-US" altLang="ko-KR" dirty="0"/>
              <a:t>MLM + DAE</a:t>
            </a:r>
            <a:r>
              <a:rPr lang="ko-KR" altLang="en-US" dirty="0"/>
              <a:t>가 효과가 좋다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DAE </a:t>
            </a:r>
            <a:r>
              <a:rPr lang="ko-KR" altLang="en-US" dirty="0"/>
              <a:t>같은 경우는 </a:t>
            </a:r>
            <a:r>
              <a:rPr lang="en-US" altLang="ko-KR" dirty="0"/>
              <a:t>Back-translation</a:t>
            </a:r>
            <a:r>
              <a:rPr lang="ko-KR" altLang="en-US" dirty="0"/>
              <a:t>에서 데이터를 더럽게 만들수록 잘 된다고 했던 것과 어느정도는 연장선상에 있는 결과로 해석된다</a:t>
            </a:r>
            <a:r>
              <a:rPr lang="en-US" altLang="ko-KR" dirty="0"/>
              <a:t>. (</a:t>
            </a:r>
            <a:r>
              <a:rPr lang="ko-KR" altLang="en-US" dirty="0"/>
              <a:t>개인적 느낌</a:t>
            </a:r>
            <a:r>
              <a:rPr lang="en-US" altLang="ko-KR" dirty="0"/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B4DBCCF-D9FF-462E-836B-223FB02A7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75" y="3059363"/>
            <a:ext cx="4987925" cy="3431348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8FC5F7A-6D60-49F2-9DD8-B281CEAB4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B08A-2CC5-4CD0-A0AE-4DB7483FB062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2619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58563E5-66B9-49FE-9C9F-D734D410A764}"/>
              </a:ext>
            </a:extLst>
          </p:cNvPr>
          <p:cNvSpPr txBox="1"/>
          <p:nvPr/>
        </p:nvSpPr>
        <p:spPr>
          <a:xfrm>
            <a:off x="316184" y="1774075"/>
            <a:ext cx="11598726" cy="211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10" name="부제목 4">
            <a:extLst>
              <a:ext uri="{FF2B5EF4-FFF2-40B4-BE49-F238E27FC236}">
                <a16:creationId xmlns:a16="http://schemas.microsoft.com/office/drawing/2014/main" id="{B3737856-2972-418E-8BBA-3D7E31F0317E}"/>
              </a:ext>
            </a:extLst>
          </p:cNvPr>
          <p:cNvSpPr txBox="1">
            <a:spLocks/>
          </p:cNvSpPr>
          <p:nvPr/>
        </p:nvSpPr>
        <p:spPr>
          <a:xfrm>
            <a:off x="316184" y="1305647"/>
            <a:ext cx="12074344" cy="5552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/>
              <a:t>Translation Training : MTL</a:t>
            </a:r>
            <a:r>
              <a:rPr lang="en-US" altLang="ko-KR" b="1" dirty="0">
                <a:solidFill>
                  <a:srgbClr val="24292E"/>
                </a:solidFill>
              </a:rPr>
              <a:t> </a:t>
            </a:r>
            <a:r>
              <a:rPr lang="en-US" altLang="ko-KR" sz="1800" b="1" dirty="0">
                <a:solidFill>
                  <a:srgbClr val="24292E"/>
                </a:solidFill>
              </a:rPr>
              <a:t>(</a:t>
            </a:r>
            <a:r>
              <a:rPr lang="en-US" altLang="ko-KR" sz="2000" b="1" dirty="0">
                <a:solidFill>
                  <a:srgbClr val="24292E"/>
                </a:solidFill>
                <a:latin typeface="-apple-system"/>
              </a:rPr>
              <a:t>Multi-task Learning for Multilingual Neural Machine Translation</a:t>
            </a:r>
            <a:r>
              <a:rPr lang="en-US" altLang="ko-KR" sz="1800" b="1" dirty="0">
                <a:solidFill>
                  <a:srgbClr val="000000"/>
                </a:solidFill>
                <a:latin typeface="Lucida Grande"/>
              </a:rPr>
              <a:t>)</a:t>
            </a:r>
            <a:endParaRPr lang="en-US" altLang="ko-KR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604830-EC65-49AB-B72B-1275E71AEFF8}"/>
              </a:ext>
            </a:extLst>
          </p:cNvPr>
          <p:cNvSpPr txBox="1"/>
          <p:nvPr/>
        </p:nvSpPr>
        <p:spPr>
          <a:xfrm>
            <a:off x="316184" y="1774075"/>
            <a:ext cx="11190016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Masking</a:t>
            </a:r>
            <a:r>
              <a:rPr lang="ko-KR" altLang="en-US" dirty="0"/>
              <a:t>과 </a:t>
            </a:r>
            <a:r>
              <a:rPr lang="en-US" altLang="ko-KR" dirty="0"/>
              <a:t>Noising</a:t>
            </a:r>
            <a:r>
              <a:rPr lang="ko-KR" altLang="en-US" dirty="0"/>
              <a:t>의 범위가 커질수록 </a:t>
            </a:r>
            <a:r>
              <a:rPr lang="en-US" altLang="ko-KR" dirty="0"/>
              <a:t>(Token &lt;</a:t>
            </a:r>
            <a:r>
              <a:rPr lang="ko-KR" altLang="en-US" dirty="0"/>
              <a:t> </a:t>
            </a:r>
            <a:r>
              <a:rPr lang="en-US" altLang="ko-KR" dirty="0"/>
              <a:t>Word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 </a:t>
            </a:r>
            <a:r>
              <a:rPr lang="en-US" altLang="ko-KR" dirty="0"/>
              <a:t>Span)</a:t>
            </a:r>
            <a:r>
              <a:rPr lang="ko-KR" altLang="en-US" dirty="0"/>
              <a:t> 더 잘한다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요즘 최신 연구 결과들을 보면</a:t>
            </a:r>
            <a:r>
              <a:rPr lang="en-US" altLang="ko-KR" dirty="0"/>
              <a:t>, MLM</a:t>
            </a:r>
            <a:r>
              <a:rPr lang="ko-KR" altLang="en-US" dirty="0"/>
              <a:t>이던 </a:t>
            </a:r>
            <a:r>
              <a:rPr lang="en-US" altLang="ko-KR" dirty="0"/>
              <a:t>DAE</a:t>
            </a:r>
            <a:r>
              <a:rPr lang="ko-KR" altLang="en-US" dirty="0"/>
              <a:t>던 </a:t>
            </a:r>
            <a:r>
              <a:rPr lang="en-US" altLang="ko-KR" dirty="0"/>
              <a:t>Token Masking</a:t>
            </a:r>
            <a:r>
              <a:rPr lang="ko-KR" altLang="en-US" dirty="0"/>
              <a:t>류의 </a:t>
            </a:r>
            <a:r>
              <a:rPr lang="en-US" altLang="ko-KR" dirty="0"/>
              <a:t>Objective</a:t>
            </a:r>
            <a:r>
              <a:rPr lang="ko-KR" altLang="en-US" dirty="0"/>
              <a:t>들은</a:t>
            </a:r>
            <a:r>
              <a:rPr lang="en-US" altLang="ko-KR" dirty="0"/>
              <a:t> Token </a:t>
            </a:r>
            <a:r>
              <a:rPr lang="ko-KR" altLang="en-US" dirty="0"/>
              <a:t>단위보다는 </a:t>
            </a:r>
            <a:r>
              <a:rPr lang="en-US" altLang="ko-KR" dirty="0"/>
              <a:t>Span </a:t>
            </a:r>
            <a:r>
              <a:rPr lang="ko-KR" altLang="en-US" dirty="0"/>
              <a:t>단위가 잘 되는 것 같다</a:t>
            </a:r>
            <a:r>
              <a:rPr lang="en-US" altLang="ko-KR" dirty="0"/>
              <a:t>. (e.g. Span BERT, BART </a:t>
            </a:r>
            <a:r>
              <a:rPr lang="ko-KR" altLang="en-US" dirty="0"/>
              <a:t>의 연구결과와 어느정도 연장선상에 있어 보인다</a:t>
            </a:r>
            <a:r>
              <a:rPr lang="en-US" altLang="ko-KR" dirty="0"/>
              <a:t>.)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EAA4E0-5754-4BEA-8963-649009044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84" y="3059363"/>
            <a:ext cx="6042025" cy="3662498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6AD01C-6FC4-4079-8C79-D6D363071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B08A-2CC5-4CD0-A0AE-4DB7483FB062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9797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10" name="부제목 4">
            <a:extLst>
              <a:ext uri="{FF2B5EF4-FFF2-40B4-BE49-F238E27FC236}">
                <a16:creationId xmlns:a16="http://schemas.microsoft.com/office/drawing/2014/main" id="{B3737856-2972-418E-8BBA-3D7E31F0317E}"/>
              </a:ext>
            </a:extLst>
          </p:cNvPr>
          <p:cNvSpPr txBox="1">
            <a:spLocks/>
          </p:cNvSpPr>
          <p:nvPr/>
        </p:nvSpPr>
        <p:spPr>
          <a:xfrm>
            <a:off x="316184" y="1305647"/>
            <a:ext cx="12074344" cy="5552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/>
              <a:t>Translation Training : Adam Initialization</a:t>
            </a:r>
            <a:endParaRPr lang="en-US" altLang="ko-KR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32655E-AE7A-42B0-A3AB-2A1DD0C01F6C}"/>
              </a:ext>
            </a:extLst>
          </p:cNvPr>
          <p:cNvSpPr txBox="1"/>
          <p:nvPr/>
        </p:nvSpPr>
        <p:spPr>
          <a:xfrm>
            <a:off x="316184" y="1876586"/>
            <a:ext cx="84794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발표자료 </a:t>
            </a:r>
            <a:r>
              <a:rPr lang="en-US" altLang="ko-KR" dirty="0"/>
              <a:t>: </a:t>
            </a:r>
          </a:p>
          <a:p>
            <a:r>
              <a:rPr lang="ko-KR" altLang="en-US" dirty="0">
                <a:hlinkClick r:id="rId2"/>
              </a:rPr>
              <a:t>https://github.com/kakaobrain/nlp-paper-reading/blob/master/notes/Admin.md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B967F3-7D30-4EA3-B738-A3C265F3B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B08A-2CC5-4CD0-A0AE-4DB7483FB062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3381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10" name="부제목 4">
            <a:extLst>
              <a:ext uri="{FF2B5EF4-FFF2-40B4-BE49-F238E27FC236}">
                <a16:creationId xmlns:a16="http://schemas.microsoft.com/office/drawing/2014/main" id="{B3737856-2972-418E-8BBA-3D7E31F0317E}"/>
              </a:ext>
            </a:extLst>
          </p:cNvPr>
          <p:cNvSpPr txBox="1">
            <a:spLocks/>
          </p:cNvSpPr>
          <p:nvPr/>
        </p:nvSpPr>
        <p:spPr>
          <a:xfrm>
            <a:off x="316184" y="1305647"/>
            <a:ext cx="12074344" cy="5552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200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B967F3-7D30-4EA3-B738-A3C265F3B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B08A-2CC5-4CD0-A0AE-4DB7483FB062}" type="slidenum">
              <a:rPr lang="ko-KR" altLang="en-US" smtClean="0"/>
              <a:t>64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BE8FBF-4DB2-4BA4-8650-6B373B63D6DD}"/>
              </a:ext>
            </a:extLst>
          </p:cNvPr>
          <p:cNvSpPr txBox="1"/>
          <p:nvPr/>
        </p:nvSpPr>
        <p:spPr>
          <a:xfrm>
            <a:off x="2685666" y="3212115"/>
            <a:ext cx="6820667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/>
              <a:t>Translation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Architecture</a:t>
            </a:r>
          </a:p>
          <a:p>
            <a:pPr algn="ctr"/>
            <a:endParaRPr lang="en-US" altLang="ko-KR" sz="2800" b="1" dirty="0"/>
          </a:p>
          <a:p>
            <a:pPr algn="ctr"/>
            <a:r>
              <a:rPr lang="ko-KR" altLang="en-US" sz="2000" u="sng" dirty="0"/>
              <a:t>번역 모델을 구성하는 다양한 아키텍처들</a:t>
            </a:r>
          </a:p>
        </p:txBody>
      </p:sp>
    </p:spTree>
    <p:extLst>
      <p:ext uri="{BB962C8B-B14F-4D97-AF65-F5344CB8AC3E}">
        <p14:creationId xmlns:p14="http://schemas.microsoft.com/office/powerpoint/2010/main" val="15627489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58563E5-66B9-49FE-9C9F-D734D410A764}"/>
              </a:ext>
            </a:extLst>
          </p:cNvPr>
          <p:cNvSpPr txBox="1"/>
          <p:nvPr/>
        </p:nvSpPr>
        <p:spPr>
          <a:xfrm>
            <a:off x="119334" y="1808537"/>
            <a:ext cx="11598726" cy="211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10" name="부제목 4">
            <a:extLst>
              <a:ext uri="{FF2B5EF4-FFF2-40B4-BE49-F238E27FC236}">
                <a16:creationId xmlns:a16="http://schemas.microsoft.com/office/drawing/2014/main" id="{B3737856-2972-418E-8BBA-3D7E31F0317E}"/>
              </a:ext>
            </a:extLst>
          </p:cNvPr>
          <p:cNvSpPr txBox="1">
            <a:spLocks/>
          </p:cNvSpPr>
          <p:nvPr/>
        </p:nvSpPr>
        <p:spPr>
          <a:xfrm>
            <a:off x="316184" y="1305647"/>
            <a:ext cx="12074344" cy="5552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/>
              <a:t>Translation Architecture : </a:t>
            </a:r>
            <a:r>
              <a:rPr lang="ko-KR" altLang="en-US" b="1" dirty="0"/>
              <a:t>종류</a:t>
            </a:r>
            <a:endParaRPr lang="en-US" altLang="ko-KR" sz="2000" dirty="0"/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25645706-A6F4-49A0-A527-E58850C20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3483922"/>
            <a:ext cx="10287000" cy="263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1C6230-1B3A-4DBD-80C9-D89E76D4C912}"/>
              </a:ext>
            </a:extLst>
          </p:cNvPr>
          <p:cNvSpPr txBox="1"/>
          <p:nvPr/>
        </p:nvSpPr>
        <p:spPr>
          <a:xfrm>
            <a:off x="473940" y="1838532"/>
            <a:ext cx="9768259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dirty="0"/>
              <a:t>Single </a:t>
            </a:r>
            <a:r>
              <a:rPr lang="ko-KR" altLang="en-US" dirty="0"/>
              <a:t>아키텍처 </a:t>
            </a:r>
            <a:r>
              <a:rPr lang="en-US" altLang="ko-KR" dirty="0"/>
              <a:t>: </a:t>
            </a:r>
            <a:r>
              <a:rPr lang="ko-KR" altLang="en-US" dirty="0"/>
              <a:t>각각 언어쌍마다 인코더</a:t>
            </a:r>
            <a:r>
              <a:rPr lang="en-US" altLang="ko-KR" dirty="0"/>
              <a:t>-</a:t>
            </a:r>
            <a:r>
              <a:rPr lang="ko-KR" altLang="en-US" dirty="0" err="1"/>
              <a:t>디코더</a:t>
            </a:r>
            <a:r>
              <a:rPr lang="ko-KR" altLang="en-US" dirty="0"/>
              <a:t> 모델이 존재한다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dirty="0"/>
              <a:t>MNMT (Universal) </a:t>
            </a:r>
            <a:r>
              <a:rPr lang="ko-KR" altLang="en-US" dirty="0"/>
              <a:t>아키텍처 </a:t>
            </a:r>
            <a:r>
              <a:rPr lang="en-US" altLang="ko-KR" dirty="0"/>
              <a:t>: </a:t>
            </a:r>
            <a:r>
              <a:rPr lang="ko-KR" altLang="en-US" dirty="0"/>
              <a:t>하나의 인코더</a:t>
            </a:r>
            <a:r>
              <a:rPr lang="en-US" altLang="ko-KR" dirty="0"/>
              <a:t>-</a:t>
            </a:r>
            <a:r>
              <a:rPr lang="ko-KR" altLang="en-US" dirty="0" err="1"/>
              <a:t>디코더</a:t>
            </a:r>
            <a:r>
              <a:rPr lang="ko-KR" altLang="en-US" dirty="0"/>
              <a:t> 모델로 모든 언어를 전부 커버한다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dirty="0"/>
              <a:t>Multi-way </a:t>
            </a:r>
            <a:r>
              <a:rPr lang="ko-KR" altLang="en-US" dirty="0"/>
              <a:t>아키텍처 </a:t>
            </a:r>
            <a:r>
              <a:rPr lang="en-US" altLang="ko-KR" dirty="0"/>
              <a:t>: </a:t>
            </a:r>
            <a:r>
              <a:rPr lang="ko-KR" altLang="en-US" dirty="0"/>
              <a:t>언어별로 인코더와 </a:t>
            </a:r>
            <a:r>
              <a:rPr lang="ko-KR" altLang="en-US" dirty="0" err="1"/>
              <a:t>디코더가</a:t>
            </a:r>
            <a:r>
              <a:rPr lang="ko-KR" altLang="en-US" dirty="0"/>
              <a:t> 존재한다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319B6FC-90B3-4233-AF29-22DAC4486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B08A-2CC5-4CD0-A0AE-4DB7483FB062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2519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C5B4BEC6-7275-4B51-8BC4-4309E8E68F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49"/>
          <a:stretch/>
        </p:blipFill>
        <p:spPr bwMode="auto">
          <a:xfrm>
            <a:off x="862206" y="4218431"/>
            <a:ext cx="5233794" cy="234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8563E5-66B9-49FE-9C9F-D734D410A764}"/>
              </a:ext>
            </a:extLst>
          </p:cNvPr>
          <p:cNvSpPr txBox="1"/>
          <p:nvPr/>
        </p:nvSpPr>
        <p:spPr>
          <a:xfrm>
            <a:off x="119334" y="1808537"/>
            <a:ext cx="11598726" cy="211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10" name="부제목 4">
            <a:extLst>
              <a:ext uri="{FF2B5EF4-FFF2-40B4-BE49-F238E27FC236}">
                <a16:creationId xmlns:a16="http://schemas.microsoft.com/office/drawing/2014/main" id="{B3737856-2972-418E-8BBA-3D7E31F0317E}"/>
              </a:ext>
            </a:extLst>
          </p:cNvPr>
          <p:cNvSpPr txBox="1">
            <a:spLocks/>
          </p:cNvSpPr>
          <p:nvPr/>
        </p:nvSpPr>
        <p:spPr>
          <a:xfrm>
            <a:off x="316184" y="1305647"/>
            <a:ext cx="12074344" cy="5552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/>
              <a:t>Translation Architecture : MNMT (</a:t>
            </a:r>
            <a:r>
              <a:rPr lang="en-US" altLang="ko-KR" sz="2000" b="1" i="0" dirty="0">
                <a:solidFill>
                  <a:srgbClr val="000000"/>
                </a:solidFill>
                <a:effectLst/>
                <a:latin typeface="Lucida Grande"/>
              </a:rPr>
              <a:t>Complete Multilingual Neural Machine Translation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Lucida Grande"/>
              </a:rPr>
              <a:t>)</a:t>
            </a:r>
          </a:p>
          <a:p>
            <a:pPr algn="l"/>
            <a:endParaRPr lang="en-US" altLang="ko-KR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1C6230-1B3A-4DBD-80C9-D89E76D4C912}"/>
              </a:ext>
            </a:extLst>
          </p:cNvPr>
          <p:cNvSpPr txBox="1"/>
          <p:nvPr/>
        </p:nvSpPr>
        <p:spPr>
          <a:xfrm>
            <a:off x="473940" y="1838532"/>
            <a:ext cx="11244120" cy="2531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/>
              <a:t>일반적으로 번역 데이터셋이 </a:t>
            </a:r>
            <a:r>
              <a:rPr lang="en-US" altLang="ko-KR" dirty="0" err="1"/>
              <a:t>En</a:t>
            </a:r>
            <a:r>
              <a:rPr lang="en-US" altLang="ko-KR" dirty="0"/>
              <a:t> </a:t>
            </a:r>
            <a:r>
              <a:rPr lang="ko-KR" altLang="en-US" dirty="0"/>
              <a:t>↔ </a:t>
            </a:r>
            <a:r>
              <a:rPr lang="en-US" altLang="ko-KR" dirty="0"/>
              <a:t>XX </a:t>
            </a:r>
            <a:r>
              <a:rPr lang="ko-KR" altLang="en-US" dirty="0"/>
              <a:t>데이터셋이 대부분인데</a:t>
            </a:r>
            <a:r>
              <a:rPr lang="en-US" altLang="ko-KR" dirty="0"/>
              <a:t>, </a:t>
            </a:r>
            <a:r>
              <a:rPr lang="ko-KR" altLang="en-US" dirty="0"/>
              <a:t>이 때문에 많은 번역 연구자들이 </a:t>
            </a:r>
            <a:r>
              <a:rPr lang="en-US" altLang="ko-KR" dirty="0"/>
              <a:t>Pivoting MT</a:t>
            </a:r>
            <a:r>
              <a:rPr lang="ko-KR" altLang="en-US" dirty="0"/>
              <a:t>방식을 선택한다 </a:t>
            </a:r>
            <a:r>
              <a:rPr lang="en-US" altLang="ko-KR" dirty="0"/>
              <a:t>(e.g. </a:t>
            </a:r>
            <a:r>
              <a:rPr lang="en-US" altLang="ko-KR" dirty="0" err="1"/>
              <a:t>Zh</a:t>
            </a:r>
            <a:r>
              <a:rPr lang="en-US" altLang="ko-KR" dirty="0"/>
              <a:t> </a:t>
            </a:r>
            <a:r>
              <a:rPr lang="ko-KR" altLang="en-US" dirty="0"/>
              <a:t>→ </a:t>
            </a:r>
            <a:r>
              <a:rPr lang="en-US" altLang="ko-KR" dirty="0" err="1"/>
              <a:t>En</a:t>
            </a:r>
            <a:r>
              <a:rPr lang="en-US" altLang="ko-KR" dirty="0"/>
              <a:t> </a:t>
            </a:r>
            <a:r>
              <a:rPr lang="ko-KR" altLang="en-US" dirty="0"/>
              <a:t>→ </a:t>
            </a:r>
            <a:r>
              <a:rPr lang="en-US" altLang="ko-KR" dirty="0"/>
              <a:t>Ko </a:t>
            </a:r>
            <a:r>
              <a:rPr lang="ko-KR" altLang="en-US" dirty="0"/>
              <a:t>처럼 영어를 중간에 거쳐가는 방식</a:t>
            </a:r>
            <a:r>
              <a:rPr lang="en-US" altLang="ko-KR" dirty="0"/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/>
              <a:t>그런데 대규모 데이터셋을 이용하여 </a:t>
            </a:r>
            <a:r>
              <a:rPr lang="en-US" altLang="ko-KR" dirty="0"/>
              <a:t>Universal </a:t>
            </a:r>
            <a:r>
              <a:rPr lang="ko-KR" altLang="en-US" dirty="0"/>
              <a:t>구조의 모델을 만들면 </a:t>
            </a:r>
            <a:r>
              <a:rPr lang="en-US" altLang="ko-KR" dirty="0"/>
              <a:t>Single</a:t>
            </a:r>
            <a:r>
              <a:rPr lang="ko-KR" altLang="en-US" dirty="0"/>
              <a:t>이나 </a:t>
            </a:r>
            <a:r>
              <a:rPr lang="en-US" altLang="ko-KR" dirty="0"/>
              <a:t>Pivoting MT</a:t>
            </a:r>
            <a:r>
              <a:rPr lang="ko-KR" altLang="en-US" dirty="0"/>
              <a:t>보다 잘한다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/>
              <a:t>언어를 구분하는 언어 토큰을 이용하여 디코딩할 언어를 선택한다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/>
              <a:t>영어 중심의 </a:t>
            </a:r>
            <a:r>
              <a:rPr lang="en-US" altLang="ko-KR" dirty="0"/>
              <a:t>Pivoting </a:t>
            </a:r>
            <a:r>
              <a:rPr lang="ko-KR" altLang="en-US" dirty="0"/>
              <a:t>아키텍처보다</a:t>
            </a:r>
            <a:r>
              <a:rPr lang="en-US" altLang="ko-KR" dirty="0"/>
              <a:t>, low-resource </a:t>
            </a:r>
            <a:r>
              <a:rPr lang="ko-KR" altLang="en-US" dirty="0"/>
              <a:t>데이터도 많이 확보해서 완전한 </a:t>
            </a:r>
            <a:r>
              <a:rPr lang="en-US" altLang="ko-KR" dirty="0"/>
              <a:t>Complete</a:t>
            </a:r>
            <a:r>
              <a:rPr lang="ko-KR" altLang="en-US" dirty="0"/>
              <a:t>로 가야한다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41986" name="Picture 2" descr="image">
            <a:extLst>
              <a:ext uri="{FF2B5EF4-FFF2-40B4-BE49-F238E27FC236}">
                <a16:creationId xmlns:a16="http://schemas.microsoft.com/office/drawing/2014/main" id="{465B7D98-72CA-488B-BEA8-246C967F40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82"/>
          <a:stretch/>
        </p:blipFill>
        <p:spPr bwMode="auto">
          <a:xfrm>
            <a:off x="6016195" y="4771479"/>
            <a:ext cx="5491533" cy="135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634374-37F3-4256-B8AF-67F231112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B08A-2CC5-4CD0-A0AE-4DB7483FB062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3470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58563E5-66B9-49FE-9C9F-D734D410A764}"/>
              </a:ext>
            </a:extLst>
          </p:cNvPr>
          <p:cNvSpPr txBox="1"/>
          <p:nvPr/>
        </p:nvSpPr>
        <p:spPr>
          <a:xfrm>
            <a:off x="119334" y="1808537"/>
            <a:ext cx="11598726" cy="211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10" name="부제목 4">
            <a:extLst>
              <a:ext uri="{FF2B5EF4-FFF2-40B4-BE49-F238E27FC236}">
                <a16:creationId xmlns:a16="http://schemas.microsoft.com/office/drawing/2014/main" id="{B3737856-2972-418E-8BBA-3D7E31F0317E}"/>
              </a:ext>
            </a:extLst>
          </p:cNvPr>
          <p:cNvSpPr txBox="1">
            <a:spLocks/>
          </p:cNvSpPr>
          <p:nvPr/>
        </p:nvSpPr>
        <p:spPr>
          <a:xfrm>
            <a:off x="316184" y="1305647"/>
            <a:ext cx="12074344" cy="5552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/>
              <a:t>Translation Architecture : MNMT (</a:t>
            </a:r>
            <a:r>
              <a:rPr lang="en-US" altLang="ko-KR" sz="2000" b="1" i="0" dirty="0">
                <a:solidFill>
                  <a:srgbClr val="000000"/>
                </a:solidFill>
                <a:effectLst/>
                <a:latin typeface="Lucida Grande"/>
              </a:rPr>
              <a:t>Complete Multilingual Neural Machine Translation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Lucida Grande"/>
              </a:rPr>
              <a:t>)</a:t>
            </a:r>
          </a:p>
          <a:p>
            <a:pPr algn="l"/>
            <a:endParaRPr lang="en-US" altLang="ko-KR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1C6230-1B3A-4DBD-80C9-D89E76D4C912}"/>
              </a:ext>
            </a:extLst>
          </p:cNvPr>
          <p:cNvSpPr txBox="1"/>
          <p:nvPr/>
        </p:nvSpPr>
        <p:spPr>
          <a:xfrm>
            <a:off x="473940" y="1838532"/>
            <a:ext cx="11244120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/>
              <a:t>병렬데이터를 찾다 보면 아래와 같은 데이터를 꽤 많이 찾을 수 있는데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/>
              <a:t>이런 데이터까지도 포함시켜서 최대한 </a:t>
            </a:r>
            <a:r>
              <a:rPr lang="en-US" altLang="ko-KR" dirty="0"/>
              <a:t>non-English </a:t>
            </a:r>
            <a:r>
              <a:rPr lang="ko-KR" altLang="en-US" dirty="0"/>
              <a:t>↔ </a:t>
            </a:r>
            <a:r>
              <a:rPr lang="en-US" altLang="ko-KR" dirty="0"/>
              <a:t>non-English </a:t>
            </a:r>
            <a:r>
              <a:rPr lang="ko-KR" altLang="en-US" dirty="0"/>
              <a:t>번역쌍을 늘려야 한다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dirty="0"/>
              <a:t>non-English </a:t>
            </a:r>
            <a:r>
              <a:rPr lang="ko-KR" altLang="en-US" dirty="0"/>
              <a:t>데이터 페어를 많이 확보하는 것이 관건이다</a:t>
            </a:r>
            <a:r>
              <a:rPr lang="en-US" altLang="ko-KR" dirty="0"/>
              <a:t>.</a:t>
            </a:r>
          </a:p>
        </p:txBody>
      </p:sp>
      <p:pic>
        <p:nvPicPr>
          <p:cNvPr id="43010" name="Picture 2" descr="image">
            <a:extLst>
              <a:ext uri="{FF2B5EF4-FFF2-40B4-BE49-F238E27FC236}">
                <a16:creationId xmlns:a16="http://schemas.microsoft.com/office/drawing/2014/main" id="{0F5B250C-DEA2-4C2A-9F8C-C079AC981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40" y="3435608"/>
            <a:ext cx="7831860" cy="309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20B4B5F-7F14-4078-887E-46182D526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B08A-2CC5-4CD0-A0AE-4DB7483FB062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4983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58563E5-66B9-49FE-9C9F-D734D410A764}"/>
              </a:ext>
            </a:extLst>
          </p:cNvPr>
          <p:cNvSpPr txBox="1"/>
          <p:nvPr/>
        </p:nvSpPr>
        <p:spPr>
          <a:xfrm>
            <a:off x="119334" y="1808537"/>
            <a:ext cx="11598726" cy="211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10" name="부제목 4">
            <a:extLst>
              <a:ext uri="{FF2B5EF4-FFF2-40B4-BE49-F238E27FC236}">
                <a16:creationId xmlns:a16="http://schemas.microsoft.com/office/drawing/2014/main" id="{B3737856-2972-418E-8BBA-3D7E31F0317E}"/>
              </a:ext>
            </a:extLst>
          </p:cNvPr>
          <p:cNvSpPr txBox="1">
            <a:spLocks/>
          </p:cNvSpPr>
          <p:nvPr/>
        </p:nvSpPr>
        <p:spPr>
          <a:xfrm>
            <a:off x="316184" y="1305647"/>
            <a:ext cx="12074344" cy="5552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/>
              <a:t>Translation Architecture : MNMT (</a:t>
            </a:r>
            <a:r>
              <a:rPr lang="en-US" altLang="ko-KR" sz="2000" b="1" i="0" dirty="0">
                <a:solidFill>
                  <a:srgbClr val="000000"/>
                </a:solidFill>
                <a:effectLst/>
                <a:latin typeface="Lucida Grande"/>
              </a:rPr>
              <a:t>Complete Multilingual Neural Machine Translation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Lucida Grande"/>
              </a:rPr>
              <a:t>)</a:t>
            </a:r>
          </a:p>
          <a:p>
            <a:pPr algn="l"/>
            <a:endParaRPr lang="en-US" altLang="ko-KR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1C6230-1B3A-4DBD-80C9-D89E76D4C912}"/>
              </a:ext>
            </a:extLst>
          </p:cNvPr>
          <p:cNvSpPr txBox="1"/>
          <p:nvPr/>
        </p:nvSpPr>
        <p:spPr>
          <a:xfrm>
            <a:off x="473940" y="1838532"/>
            <a:ext cx="11244120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/>
              <a:t>차례대로 </a:t>
            </a:r>
            <a:r>
              <a:rPr lang="en-US" altLang="ko-KR" dirty="0"/>
              <a:t>Single &lt; Pivoting &lt; Universal </a:t>
            </a:r>
            <a:r>
              <a:rPr lang="ko-KR" altLang="en-US" dirty="0"/>
              <a:t>구조이다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/>
              <a:t>데이터가 갖춰지면</a:t>
            </a:r>
            <a:r>
              <a:rPr lang="en-US" altLang="ko-KR" dirty="0"/>
              <a:t>, Universal </a:t>
            </a:r>
            <a:r>
              <a:rPr lang="ko-KR" altLang="en-US" dirty="0"/>
              <a:t>구조로 만든 번역모델이 정말 잘 할 수 있다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/>
              <a:t>즉</a:t>
            </a:r>
            <a:r>
              <a:rPr lang="en-US" altLang="ko-KR" dirty="0"/>
              <a:t>, Pivoting </a:t>
            </a:r>
            <a:r>
              <a:rPr lang="ko-KR" altLang="en-US" dirty="0"/>
              <a:t>하지 말고</a:t>
            </a:r>
            <a:r>
              <a:rPr lang="en-US" altLang="ko-KR" dirty="0"/>
              <a:t>, Universal</a:t>
            </a:r>
            <a:r>
              <a:rPr lang="ko-KR" altLang="en-US" dirty="0"/>
              <a:t>로 가자</a:t>
            </a:r>
            <a:r>
              <a:rPr lang="en-US" altLang="ko-KR" dirty="0"/>
              <a:t>.</a:t>
            </a:r>
          </a:p>
        </p:txBody>
      </p:sp>
      <p:pic>
        <p:nvPicPr>
          <p:cNvPr id="44034" name="Picture 2" descr="image">
            <a:extLst>
              <a:ext uri="{FF2B5EF4-FFF2-40B4-BE49-F238E27FC236}">
                <a16:creationId xmlns:a16="http://schemas.microsoft.com/office/drawing/2014/main" id="{7E87ABEF-CED6-48A4-A0E9-AB1809E11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72" y="3429000"/>
            <a:ext cx="11423650" cy="307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19AAC09-6853-445F-B591-E5D3B6869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B08A-2CC5-4CD0-A0AE-4DB7483FB062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7363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58563E5-66B9-49FE-9C9F-D734D410A764}"/>
              </a:ext>
            </a:extLst>
          </p:cNvPr>
          <p:cNvSpPr txBox="1"/>
          <p:nvPr/>
        </p:nvSpPr>
        <p:spPr>
          <a:xfrm>
            <a:off x="119334" y="1808537"/>
            <a:ext cx="11598726" cy="211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10" name="부제목 4">
            <a:extLst>
              <a:ext uri="{FF2B5EF4-FFF2-40B4-BE49-F238E27FC236}">
                <a16:creationId xmlns:a16="http://schemas.microsoft.com/office/drawing/2014/main" id="{B3737856-2972-418E-8BBA-3D7E31F0317E}"/>
              </a:ext>
            </a:extLst>
          </p:cNvPr>
          <p:cNvSpPr txBox="1">
            <a:spLocks/>
          </p:cNvSpPr>
          <p:nvPr/>
        </p:nvSpPr>
        <p:spPr>
          <a:xfrm>
            <a:off x="316184" y="1305647"/>
            <a:ext cx="12074344" cy="5552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/>
              <a:t>Translation Architecture : M2M (</a:t>
            </a:r>
            <a:r>
              <a:rPr lang="en-US" altLang="ko-KR" sz="2000" dirty="0">
                <a:solidFill>
                  <a:srgbClr val="24292E"/>
                </a:solidFill>
                <a:latin typeface="-apple-system"/>
              </a:rPr>
              <a:t>Beyond English-Centric Multilingual Machine Translation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Lucida Grande"/>
              </a:rPr>
              <a:t>)</a:t>
            </a:r>
          </a:p>
          <a:p>
            <a:pPr algn="l"/>
            <a:endParaRPr lang="en-US" altLang="ko-KR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1C6230-1B3A-4DBD-80C9-D89E76D4C912}"/>
              </a:ext>
            </a:extLst>
          </p:cNvPr>
          <p:cNvSpPr txBox="1"/>
          <p:nvPr/>
        </p:nvSpPr>
        <p:spPr>
          <a:xfrm>
            <a:off x="473940" y="1838532"/>
            <a:ext cx="11244120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dirty="0"/>
              <a:t>mBART </a:t>
            </a:r>
            <a:r>
              <a:rPr lang="ko-KR" altLang="en-US" dirty="0"/>
              <a:t>이후에 나온 </a:t>
            </a:r>
            <a:r>
              <a:rPr lang="en-US" altLang="ko-KR" dirty="0"/>
              <a:t>FAIR</a:t>
            </a:r>
            <a:r>
              <a:rPr lang="ko-KR" altLang="en-US" dirty="0"/>
              <a:t>의 번역 논문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English Centric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한 데이터가 아니라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, non-English ↔ non-English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데이터가 많아야 한다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고 주장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.</a:t>
            </a:r>
            <a:endParaRPr lang="en-US" altLang="ko-KR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dirty="0"/>
          </a:p>
        </p:txBody>
      </p:sp>
      <p:pic>
        <p:nvPicPr>
          <p:cNvPr id="45058" name="Picture 2" descr="image">
            <a:extLst>
              <a:ext uri="{FF2B5EF4-FFF2-40B4-BE49-F238E27FC236}">
                <a16:creationId xmlns:a16="http://schemas.microsoft.com/office/drawing/2014/main" id="{1C9195D0-8694-4A3A-8A7C-B32E1D4E2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743" y="2957252"/>
            <a:ext cx="8388513" cy="357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2184D0-23F5-481A-B18D-003307301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B08A-2CC5-4CD0-A0AE-4DB7483FB062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2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4" name="부제목 4">
            <a:extLst>
              <a:ext uri="{FF2B5EF4-FFF2-40B4-BE49-F238E27FC236}">
                <a16:creationId xmlns:a16="http://schemas.microsoft.com/office/drawing/2014/main" id="{53B9E706-1E3D-409B-B224-CEECF973B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Translation Dataset : Back-Translation</a:t>
            </a:r>
          </a:p>
          <a:p>
            <a:pPr algn="l"/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ko-KR" altLang="en-US" sz="1600" dirty="0"/>
              <a:t>그런데 의문</a:t>
            </a:r>
            <a:r>
              <a:rPr lang="en-US" altLang="ko-KR" sz="1600" dirty="0"/>
              <a:t>… </a:t>
            </a:r>
            <a:r>
              <a:rPr lang="ko-KR" altLang="en-US" sz="1600" dirty="0"/>
              <a:t>번역기가 만든 데이터는 이상한 문장이 많다</a:t>
            </a:r>
            <a:r>
              <a:rPr lang="en-US" altLang="ko-KR" sz="1600" dirty="0"/>
              <a:t>.</a:t>
            </a:r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“</a:t>
            </a:r>
            <a:r>
              <a:rPr lang="ko-KR" altLang="en-US" sz="1600" dirty="0"/>
              <a:t>나는 좋아 지내다</a:t>
            </a:r>
            <a:r>
              <a:rPr lang="en-US" altLang="ko-KR" sz="1600" dirty="0"/>
              <a:t>.” </a:t>
            </a:r>
            <a:r>
              <a:rPr lang="ko-KR" altLang="en-US" sz="1600" dirty="0"/>
              <a:t>같은 문장을 넣었는데 번역이 왜 더 잘될까</a:t>
            </a:r>
            <a:r>
              <a:rPr lang="en-US" altLang="ko-KR" sz="1600" dirty="0"/>
              <a:t>?</a:t>
            </a:r>
          </a:p>
          <a:p>
            <a:pPr marL="342900" indent="-342900" algn="l">
              <a:buFontTx/>
              <a:buChar char="-"/>
            </a:pPr>
            <a:r>
              <a:rPr lang="ko-KR" altLang="en-US" sz="1600" b="1" u="sng" dirty="0"/>
              <a:t>이상하게도 입력으로 쓰는 데이터가 더 엉망일 때 번역 성능이 올라간다</a:t>
            </a:r>
            <a:r>
              <a:rPr lang="en-US" altLang="ko-KR" sz="1600" b="1" u="sng" dirty="0"/>
              <a:t>.</a:t>
            </a:r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Perplexity</a:t>
            </a:r>
            <a:r>
              <a:rPr lang="ko-KR" altLang="en-US" sz="1600" dirty="0"/>
              <a:t>는 혼잡도 정도로 이해하면 됨</a:t>
            </a:r>
            <a:r>
              <a:rPr lang="en-US" altLang="ko-KR" sz="1600" dirty="0"/>
              <a:t>. </a:t>
            </a:r>
            <a:r>
              <a:rPr lang="ko-KR" altLang="en-US" sz="1600" dirty="0"/>
              <a:t>낮을 수록 자연스러운 말</a:t>
            </a:r>
            <a:r>
              <a:rPr lang="en-US" altLang="ko-KR" sz="1600" dirty="0"/>
              <a:t>. </a:t>
            </a:r>
          </a:p>
        </p:txBody>
      </p:sp>
      <p:pic>
        <p:nvPicPr>
          <p:cNvPr id="129026" name="Picture 2">
            <a:extLst>
              <a:ext uri="{FF2B5EF4-FFF2-40B4-BE49-F238E27FC236}">
                <a16:creationId xmlns:a16="http://schemas.microsoft.com/office/drawing/2014/main" id="{D621557F-D51D-4DD9-9054-15F8AF504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74" y="4234196"/>
            <a:ext cx="7521543" cy="197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028" name="Picture 4">
            <a:extLst>
              <a:ext uri="{FF2B5EF4-FFF2-40B4-BE49-F238E27FC236}">
                <a16:creationId xmlns:a16="http://schemas.microsoft.com/office/drawing/2014/main" id="{CEF96804-D524-428C-9525-9FA1218D3D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9" r="21664"/>
          <a:stretch/>
        </p:blipFill>
        <p:spPr bwMode="auto">
          <a:xfrm>
            <a:off x="7636834" y="649399"/>
            <a:ext cx="4283924" cy="339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030" name="Picture 6">
            <a:extLst>
              <a:ext uri="{FF2B5EF4-FFF2-40B4-BE49-F238E27FC236}">
                <a16:creationId xmlns:a16="http://schemas.microsoft.com/office/drawing/2014/main" id="{BD85672F-DEFE-44F7-B677-7841F11180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84"/>
          <a:stretch/>
        </p:blipFill>
        <p:spPr bwMode="auto">
          <a:xfrm>
            <a:off x="8416428" y="3840125"/>
            <a:ext cx="2987817" cy="267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360E0A1-B782-4E48-804A-B47B16DF0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757A83-3DAB-4ACF-AB74-8FE22A7E819C}"/>
              </a:ext>
            </a:extLst>
          </p:cNvPr>
          <p:cNvSpPr txBox="1"/>
          <p:nvPr/>
        </p:nvSpPr>
        <p:spPr>
          <a:xfrm>
            <a:off x="7217228" y="63698"/>
            <a:ext cx="48574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https://dev-sngwn.github.io/2020-01-07-back-translation/</a:t>
            </a:r>
          </a:p>
        </p:txBody>
      </p:sp>
    </p:spTree>
    <p:extLst>
      <p:ext uri="{BB962C8B-B14F-4D97-AF65-F5344CB8AC3E}">
        <p14:creationId xmlns:p14="http://schemas.microsoft.com/office/powerpoint/2010/main" val="8546222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58563E5-66B9-49FE-9C9F-D734D410A764}"/>
              </a:ext>
            </a:extLst>
          </p:cNvPr>
          <p:cNvSpPr txBox="1"/>
          <p:nvPr/>
        </p:nvSpPr>
        <p:spPr>
          <a:xfrm>
            <a:off x="119334" y="1808537"/>
            <a:ext cx="11598726" cy="211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10" name="부제목 4">
            <a:extLst>
              <a:ext uri="{FF2B5EF4-FFF2-40B4-BE49-F238E27FC236}">
                <a16:creationId xmlns:a16="http://schemas.microsoft.com/office/drawing/2014/main" id="{B3737856-2972-418E-8BBA-3D7E31F0317E}"/>
              </a:ext>
            </a:extLst>
          </p:cNvPr>
          <p:cNvSpPr txBox="1">
            <a:spLocks/>
          </p:cNvSpPr>
          <p:nvPr/>
        </p:nvSpPr>
        <p:spPr>
          <a:xfrm>
            <a:off x="316184" y="1305647"/>
            <a:ext cx="12074344" cy="5552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/>
              <a:t>Translation Architecture : M2M (</a:t>
            </a:r>
            <a:r>
              <a:rPr lang="en-US" altLang="ko-KR" sz="2000" dirty="0">
                <a:solidFill>
                  <a:srgbClr val="24292E"/>
                </a:solidFill>
                <a:latin typeface="-apple-system"/>
              </a:rPr>
              <a:t>Beyond English-Centric Multilingual Machine Translation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Lucida Grande"/>
              </a:rPr>
              <a:t>)</a:t>
            </a:r>
          </a:p>
          <a:p>
            <a:pPr algn="l"/>
            <a:endParaRPr lang="en-US" altLang="ko-KR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1C6230-1B3A-4DBD-80C9-D89E76D4C912}"/>
              </a:ext>
            </a:extLst>
          </p:cNvPr>
          <p:cNvSpPr txBox="1"/>
          <p:nvPr/>
        </p:nvSpPr>
        <p:spPr>
          <a:xfrm>
            <a:off x="473940" y="1838532"/>
            <a:ext cx="11244120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dirty="0"/>
              <a:t>mBART </a:t>
            </a:r>
            <a:r>
              <a:rPr lang="ko-KR" altLang="en-US" dirty="0"/>
              <a:t>이후에 나온 </a:t>
            </a:r>
            <a:r>
              <a:rPr lang="en-US" altLang="ko-KR" dirty="0"/>
              <a:t>FAIR</a:t>
            </a:r>
            <a:r>
              <a:rPr lang="ko-KR" altLang="en-US" dirty="0"/>
              <a:t>의 번역 논문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 err="1"/>
              <a:t>디코더</a:t>
            </a:r>
            <a:r>
              <a:rPr lang="ko-KR" altLang="en-US" dirty="0"/>
              <a:t> 뒤에 </a:t>
            </a:r>
            <a:r>
              <a:rPr lang="ko-KR" altLang="en-US" dirty="0" err="1"/>
              <a:t>어족별</a:t>
            </a:r>
            <a:r>
              <a:rPr lang="ko-KR" altLang="en-US" dirty="0"/>
              <a:t> 파라미터</a:t>
            </a:r>
            <a:r>
              <a:rPr lang="en-US" altLang="ko-KR" dirty="0"/>
              <a:t>(</a:t>
            </a:r>
            <a:r>
              <a:rPr lang="ko-KR" altLang="en-US" dirty="0"/>
              <a:t>어댑터</a:t>
            </a:r>
            <a:r>
              <a:rPr lang="en-US" altLang="ko-KR" dirty="0"/>
              <a:t>)</a:t>
            </a:r>
            <a:r>
              <a:rPr lang="ko-KR" altLang="en-US" dirty="0"/>
              <a:t>를 추가하여 성능을 개선했다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dirty="0"/>
              <a:t>(</a:t>
            </a:r>
            <a:r>
              <a:rPr lang="ko-KR" altLang="en-US" dirty="0"/>
              <a:t>하지만 핵심은 양질의 데이터</a:t>
            </a:r>
            <a:r>
              <a:rPr lang="en-US" altLang="ko-KR" dirty="0"/>
              <a:t>, </a:t>
            </a:r>
            <a:r>
              <a:rPr lang="ko-KR" altLang="en-US" dirty="0"/>
              <a:t>특히 </a:t>
            </a:r>
            <a:r>
              <a:rPr lang="en-US" altLang="ko-KR" dirty="0"/>
              <a:t>non-English </a:t>
            </a:r>
            <a:r>
              <a:rPr lang="ko-KR" altLang="en-US" dirty="0"/>
              <a:t>데이터셋을 많이 확보하는 것이다</a:t>
            </a:r>
            <a:r>
              <a:rPr lang="en-US" altLang="ko-KR" dirty="0"/>
              <a:t>.)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1ABAE0-360C-48DE-8355-3C019AE7B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7" y="3734181"/>
            <a:ext cx="10982325" cy="239077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F03C433-5443-45A5-9B1D-3AA43D039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B08A-2CC5-4CD0-A0AE-4DB7483FB062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3697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58563E5-66B9-49FE-9C9F-D734D410A764}"/>
              </a:ext>
            </a:extLst>
          </p:cNvPr>
          <p:cNvSpPr txBox="1"/>
          <p:nvPr/>
        </p:nvSpPr>
        <p:spPr>
          <a:xfrm>
            <a:off x="119334" y="1808537"/>
            <a:ext cx="11598726" cy="211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10" name="부제목 4">
            <a:extLst>
              <a:ext uri="{FF2B5EF4-FFF2-40B4-BE49-F238E27FC236}">
                <a16:creationId xmlns:a16="http://schemas.microsoft.com/office/drawing/2014/main" id="{B3737856-2972-418E-8BBA-3D7E31F0317E}"/>
              </a:ext>
            </a:extLst>
          </p:cNvPr>
          <p:cNvSpPr txBox="1">
            <a:spLocks/>
          </p:cNvSpPr>
          <p:nvPr/>
        </p:nvSpPr>
        <p:spPr>
          <a:xfrm>
            <a:off x="316184" y="1305647"/>
            <a:ext cx="12074344" cy="5552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/>
              <a:t>Translation Architecture : M2M (</a:t>
            </a:r>
            <a:r>
              <a:rPr lang="en-US" altLang="ko-KR" sz="2000" dirty="0">
                <a:solidFill>
                  <a:srgbClr val="24292E"/>
                </a:solidFill>
                <a:latin typeface="-apple-system"/>
              </a:rPr>
              <a:t>Beyond English-Centric Multilingual Machine Translation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Lucida Grande"/>
              </a:rPr>
              <a:t>)</a:t>
            </a:r>
          </a:p>
          <a:p>
            <a:pPr algn="l"/>
            <a:endParaRPr lang="en-US" altLang="ko-KR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1C6230-1B3A-4DBD-80C9-D89E76D4C912}"/>
              </a:ext>
            </a:extLst>
          </p:cNvPr>
          <p:cNvSpPr txBox="1"/>
          <p:nvPr/>
        </p:nvSpPr>
        <p:spPr>
          <a:xfrm>
            <a:off x="473940" y="1838532"/>
            <a:ext cx="11244120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/>
              <a:t>논문에서는 아키텍처에 대한 이야기보다는 데이터 </a:t>
            </a:r>
            <a:r>
              <a:rPr lang="ko-KR" altLang="en-US" dirty="0" err="1"/>
              <a:t>큐레이션과</a:t>
            </a:r>
            <a:r>
              <a:rPr lang="ko-KR" altLang="en-US" dirty="0"/>
              <a:t> 엔지니어링에 관해 이야기한다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b="1" dirty="0"/>
              <a:t>1. LASER (</a:t>
            </a:r>
            <a:r>
              <a:rPr lang="ko-KR" altLang="en-US" b="1" dirty="0"/>
              <a:t>도큐먼트 </a:t>
            </a:r>
            <a:r>
              <a:rPr lang="ko-KR" altLang="en-US" b="1" dirty="0" err="1"/>
              <a:t>임베딩</a:t>
            </a:r>
            <a:r>
              <a:rPr lang="ko-KR" altLang="en-US" b="1" dirty="0"/>
              <a:t> 모델</a:t>
            </a:r>
            <a:r>
              <a:rPr lang="en-US" altLang="ko-KR" b="1" dirty="0"/>
              <a:t>), FAISS (</a:t>
            </a:r>
            <a:r>
              <a:rPr lang="ko-KR" altLang="en-US" b="1" dirty="0"/>
              <a:t>벡터 </a:t>
            </a:r>
            <a:r>
              <a:rPr lang="ko-KR" altLang="en-US" b="1" dirty="0" err="1"/>
              <a:t>서치기법</a:t>
            </a:r>
            <a:r>
              <a:rPr lang="en-US" altLang="ko-KR" b="1" dirty="0"/>
              <a:t>)</a:t>
            </a:r>
            <a:r>
              <a:rPr lang="ko-KR" altLang="en-US" b="1" dirty="0"/>
              <a:t>를 이용하여 데이터를 웹에서 찾아냈다</a:t>
            </a:r>
            <a:r>
              <a:rPr lang="en-US" altLang="ko-KR" b="1" dirty="0"/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dirty="0"/>
              <a:t>(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가지고 있는 데이터셋의 문장과 유사도 검색을 수행해 비슷한 문장을 웹에서 찾아내는 작업</a:t>
            </a:r>
            <a:r>
              <a:rPr lang="en-US" altLang="ko-KR" dirty="0"/>
              <a:t>)</a:t>
            </a:r>
          </a:p>
        </p:txBody>
      </p:sp>
      <p:pic>
        <p:nvPicPr>
          <p:cNvPr id="47106" name="Picture 2" descr="image">
            <a:extLst>
              <a:ext uri="{FF2B5EF4-FFF2-40B4-BE49-F238E27FC236}">
                <a16:creationId xmlns:a16="http://schemas.microsoft.com/office/drawing/2014/main" id="{60D097C8-7605-4521-9823-88A3459D2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40" y="3429000"/>
            <a:ext cx="7286550" cy="298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017C6D7-AF6A-4136-88C3-B7FB1AC98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B08A-2CC5-4CD0-A0AE-4DB7483FB062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0681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58563E5-66B9-49FE-9C9F-D734D410A764}"/>
              </a:ext>
            </a:extLst>
          </p:cNvPr>
          <p:cNvSpPr txBox="1"/>
          <p:nvPr/>
        </p:nvSpPr>
        <p:spPr>
          <a:xfrm>
            <a:off x="119334" y="1808537"/>
            <a:ext cx="11598726" cy="211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10" name="부제목 4">
            <a:extLst>
              <a:ext uri="{FF2B5EF4-FFF2-40B4-BE49-F238E27FC236}">
                <a16:creationId xmlns:a16="http://schemas.microsoft.com/office/drawing/2014/main" id="{B3737856-2972-418E-8BBA-3D7E31F0317E}"/>
              </a:ext>
            </a:extLst>
          </p:cNvPr>
          <p:cNvSpPr txBox="1">
            <a:spLocks/>
          </p:cNvSpPr>
          <p:nvPr/>
        </p:nvSpPr>
        <p:spPr>
          <a:xfrm>
            <a:off x="316184" y="1305647"/>
            <a:ext cx="12074344" cy="5552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/>
              <a:t>Translation Architecture : M2M (</a:t>
            </a:r>
            <a:r>
              <a:rPr lang="en-US" altLang="ko-KR" sz="2000" dirty="0">
                <a:solidFill>
                  <a:srgbClr val="24292E"/>
                </a:solidFill>
                <a:latin typeface="-apple-system"/>
              </a:rPr>
              <a:t>Beyond English-Centric Multilingual Machine Translation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Lucida Grande"/>
              </a:rPr>
              <a:t>)</a:t>
            </a:r>
          </a:p>
          <a:p>
            <a:pPr algn="l"/>
            <a:endParaRPr lang="en-US" altLang="ko-KR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1C6230-1B3A-4DBD-80C9-D89E76D4C912}"/>
              </a:ext>
            </a:extLst>
          </p:cNvPr>
          <p:cNvSpPr txBox="1"/>
          <p:nvPr/>
        </p:nvSpPr>
        <p:spPr>
          <a:xfrm>
            <a:off x="473940" y="1838532"/>
            <a:ext cx="1124412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/>
              <a:t>적은 리소스의 데이터 수를 늘리는 것이 정말 중요하다</a:t>
            </a:r>
            <a:r>
              <a:rPr lang="en-US" altLang="ko-KR" dirty="0"/>
              <a:t>.</a:t>
            </a:r>
          </a:p>
        </p:txBody>
      </p:sp>
      <p:pic>
        <p:nvPicPr>
          <p:cNvPr id="49154" name="Picture 2" descr="image">
            <a:extLst>
              <a:ext uri="{FF2B5EF4-FFF2-40B4-BE49-F238E27FC236}">
                <a16:creationId xmlns:a16="http://schemas.microsoft.com/office/drawing/2014/main" id="{145CF3C6-7F17-4EDB-93CB-DBCB2D272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40" y="2392683"/>
            <a:ext cx="7770888" cy="417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352E183-2477-4228-B51F-121F35B2F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B08A-2CC5-4CD0-A0AE-4DB7483FB062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7010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58563E5-66B9-49FE-9C9F-D734D410A764}"/>
              </a:ext>
            </a:extLst>
          </p:cNvPr>
          <p:cNvSpPr txBox="1"/>
          <p:nvPr/>
        </p:nvSpPr>
        <p:spPr>
          <a:xfrm>
            <a:off x="119334" y="1808537"/>
            <a:ext cx="11598726" cy="211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10" name="부제목 4">
            <a:extLst>
              <a:ext uri="{FF2B5EF4-FFF2-40B4-BE49-F238E27FC236}">
                <a16:creationId xmlns:a16="http://schemas.microsoft.com/office/drawing/2014/main" id="{B3737856-2972-418E-8BBA-3D7E31F0317E}"/>
              </a:ext>
            </a:extLst>
          </p:cNvPr>
          <p:cNvSpPr txBox="1">
            <a:spLocks/>
          </p:cNvSpPr>
          <p:nvPr/>
        </p:nvSpPr>
        <p:spPr>
          <a:xfrm>
            <a:off x="316184" y="1305647"/>
            <a:ext cx="12074344" cy="5552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/>
              <a:t>Translation Architecture : M2M (</a:t>
            </a:r>
            <a:r>
              <a:rPr lang="en-US" altLang="ko-KR" sz="2000" dirty="0">
                <a:solidFill>
                  <a:srgbClr val="24292E"/>
                </a:solidFill>
                <a:latin typeface="-apple-system"/>
              </a:rPr>
              <a:t>Beyond English-Centric Multilingual Machine Translation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Lucida Grande"/>
              </a:rPr>
              <a:t>)</a:t>
            </a:r>
          </a:p>
          <a:p>
            <a:pPr algn="l"/>
            <a:endParaRPr lang="en-US" altLang="ko-KR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1C6230-1B3A-4DBD-80C9-D89E76D4C912}"/>
              </a:ext>
            </a:extLst>
          </p:cNvPr>
          <p:cNvSpPr txBox="1"/>
          <p:nvPr/>
        </p:nvSpPr>
        <p:spPr>
          <a:xfrm>
            <a:off x="473940" y="1838532"/>
            <a:ext cx="11244120" cy="3362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/>
              <a:t>고품질의 데이터 </a:t>
            </a:r>
            <a:r>
              <a:rPr lang="ko-KR" altLang="en-US" dirty="0" err="1"/>
              <a:t>큐레이션이</a:t>
            </a:r>
            <a:r>
              <a:rPr lang="ko-KR" altLang="en-US" dirty="0"/>
              <a:t> 필요하다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dirty="0"/>
              <a:t>English-centric</a:t>
            </a:r>
            <a:r>
              <a:rPr lang="ko-KR" altLang="en-US" dirty="0"/>
              <a:t>하게 학습한 모델에 비해 성능을 개선했다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48130" name="Picture 2" descr="image">
            <a:extLst>
              <a:ext uri="{FF2B5EF4-FFF2-40B4-BE49-F238E27FC236}">
                <a16:creationId xmlns:a16="http://schemas.microsoft.com/office/drawing/2014/main" id="{D4A029E1-AC0B-40A7-AE58-058F33E6F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90" y="2946033"/>
            <a:ext cx="6192399" cy="170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53B6C4A-1A28-460A-88D1-68321C068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441" y="4447453"/>
            <a:ext cx="8715375" cy="22098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A964443-E044-42F7-928E-4C930D990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B08A-2CC5-4CD0-A0AE-4DB7483FB062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4867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58563E5-66B9-49FE-9C9F-D734D410A764}"/>
              </a:ext>
            </a:extLst>
          </p:cNvPr>
          <p:cNvSpPr txBox="1"/>
          <p:nvPr/>
        </p:nvSpPr>
        <p:spPr>
          <a:xfrm>
            <a:off x="119334" y="1808537"/>
            <a:ext cx="11598726" cy="211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10" name="부제목 4">
            <a:extLst>
              <a:ext uri="{FF2B5EF4-FFF2-40B4-BE49-F238E27FC236}">
                <a16:creationId xmlns:a16="http://schemas.microsoft.com/office/drawing/2014/main" id="{B3737856-2972-418E-8BBA-3D7E31F0317E}"/>
              </a:ext>
            </a:extLst>
          </p:cNvPr>
          <p:cNvSpPr txBox="1">
            <a:spLocks/>
          </p:cNvSpPr>
          <p:nvPr/>
        </p:nvSpPr>
        <p:spPr>
          <a:xfrm>
            <a:off x="316184" y="1305647"/>
            <a:ext cx="12074344" cy="5552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/>
              <a:t>Translation Architecture : M2 (</a:t>
            </a:r>
            <a:r>
              <a:rPr lang="en-US" altLang="ko-KR" sz="1600" i="0" dirty="0">
                <a:solidFill>
                  <a:srgbClr val="24292E"/>
                </a:solidFill>
                <a:effectLst/>
                <a:latin typeface="-apple-system"/>
              </a:rPr>
              <a:t>Revisiting Modularized Multilingual NMT to Meet Industrial Demands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Lucida Grande"/>
              </a:rPr>
              <a:t>)</a:t>
            </a:r>
          </a:p>
          <a:p>
            <a:pPr algn="l"/>
            <a:endParaRPr lang="en-US" altLang="ko-KR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6F503A-EC04-48FC-ABD8-3F34ED09EF4B}"/>
              </a:ext>
            </a:extLst>
          </p:cNvPr>
          <p:cNvSpPr txBox="1"/>
          <p:nvPr/>
        </p:nvSpPr>
        <p:spPr>
          <a:xfrm>
            <a:off x="316184" y="1876586"/>
            <a:ext cx="110746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발표자료 </a:t>
            </a:r>
            <a:r>
              <a:rPr lang="en-US" altLang="ko-KR" dirty="0"/>
              <a:t>: </a:t>
            </a:r>
          </a:p>
          <a:p>
            <a:r>
              <a:rPr lang="en-US" altLang="ko-KR" dirty="0">
                <a:hlinkClick r:id="rId2"/>
              </a:rPr>
              <a:t>https://github.com/kakaobrain/nlp-paper-reading/blob/master/notes/Revisiting_Modularized_Multilingual_NMT_to_Meet_Industrial_Demands.md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9FAD6A6-EF7D-4D00-9846-DCEFA9671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B08A-2CC5-4CD0-A0AE-4DB7483FB062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3728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10" name="부제목 4">
            <a:extLst>
              <a:ext uri="{FF2B5EF4-FFF2-40B4-BE49-F238E27FC236}">
                <a16:creationId xmlns:a16="http://schemas.microsoft.com/office/drawing/2014/main" id="{B3737856-2972-418E-8BBA-3D7E31F0317E}"/>
              </a:ext>
            </a:extLst>
          </p:cNvPr>
          <p:cNvSpPr txBox="1">
            <a:spLocks/>
          </p:cNvSpPr>
          <p:nvPr/>
        </p:nvSpPr>
        <p:spPr>
          <a:xfrm>
            <a:off x="316184" y="1305647"/>
            <a:ext cx="12074344" cy="5552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/>
              <a:t>Discussion</a:t>
            </a:r>
          </a:p>
          <a:p>
            <a:pPr algn="l"/>
            <a:endParaRPr lang="en-US" altLang="ko-KR" sz="2000" b="1" dirty="0"/>
          </a:p>
          <a:p>
            <a:pPr marL="457200" indent="-457200" algn="l">
              <a:buAutoNum type="arabicPeriod"/>
            </a:pPr>
            <a:r>
              <a:rPr lang="en-US" altLang="ko-KR" sz="2000" b="1" dirty="0"/>
              <a:t>Performance Aspect</a:t>
            </a:r>
          </a:p>
          <a:p>
            <a:pPr marL="457200" indent="-457200" algn="l">
              <a:buAutoNum type="arabicPeriod"/>
            </a:pPr>
            <a:r>
              <a:rPr lang="en-US" altLang="ko-KR" sz="2000" b="1" dirty="0"/>
              <a:t>Service Aspect</a:t>
            </a:r>
          </a:p>
          <a:p>
            <a:pPr marL="457200" indent="-457200" algn="l">
              <a:buAutoNum type="arabicPeriod"/>
            </a:pPr>
            <a:r>
              <a:rPr lang="en-US" altLang="ko-KR" sz="2000" b="1" dirty="0"/>
              <a:t>Translation</a:t>
            </a:r>
            <a:r>
              <a:rPr lang="ko-KR" altLang="en-US" sz="2000" b="1" dirty="0"/>
              <a:t>의 방향성</a:t>
            </a:r>
            <a:r>
              <a:rPr lang="en-US" altLang="ko-KR" sz="2000" b="1" dirty="0"/>
              <a:t>?</a:t>
            </a:r>
            <a:endParaRPr lang="en-US" altLang="ko-KR" sz="2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9FAD6A6-EF7D-4D00-9846-DCEFA9671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7B08A-2CC5-4CD0-A0AE-4DB7483FB062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190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4" name="부제목 4">
            <a:extLst>
              <a:ext uri="{FF2B5EF4-FFF2-40B4-BE49-F238E27FC236}">
                <a16:creationId xmlns:a16="http://schemas.microsoft.com/office/drawing/2014/main" id="{53B9E706-1E3D-409B-B224-CEECF973B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Translation Dataset : Back-Translation</a:t>
            </a:r>
          </a:p>
          <a:p>
            <a:pPr algn="l"/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ko-KR" altLang="en-US" sz="1600" b="1" u="sng" dirty="0"/>
              <a:t>그 이유는 더 풀기 어려운 문제를 풀어냈기 때문</a:t>
            </a:r>
            <a:r>
              <a:rPr lang="en-US" altLang="ko-KR" sz="1600" b="1" u="sng" dirty="0"/>
              <a:t>.</a:t>
            </a:r>
          </a:p>
          <a:p>
            <a:pPr marL="342900" indent="-342900" algn="l">
              <a:buFontTx/>
              <a:buChar char="-"/>
            </a:pPr>
            <a:r>
              <a:rPr lang="ko-KR" altLang="en-US" sz="1600" dirty="0"/>
              <a:t>사람이 만든 것과 같이 잘 갖춰진 데이터만 풀어본 온실 속의 화초 같은 모델들보다</a:t>
            </a: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ko-KR" altLang="en-US" sz="1600" dirty="0"/>
              <a:t>이상하고 말도 안되는 문제들까지 함께 계속해서 풀었기 때문에 번역을 더 잘하게 된다</a:t>
            </a:r>
            <a:r>
              <a:rPr lang="en-US" altLang="ko-KR" sz="1600" dirty="0"/>
              <a:t>.</a:t>
            </a:r>
          </a:p>
          <a:p>
            <a:pPr marL="342900" indent="-342900" algn="l">
              <a:buFontTx/>
              <a:buChar char="-"/>
            </a:pPr>
            <a:r>
              <a:rPr lang="ko-KR" altLang="en-US" sz="1600" dirty="0"/>
              <a:t>개떡 같이 던져줘도 찰떡 같이 맞추도록 학습했기 때문에 테스트 때 이상한 데이터에도 잘한다</a:t>
            </a:r>
            <a:r>
              <a:rPr lang="en-US" altLang="ko-KR" sz="1600" dirty="0"/>
              <a:t>.</a:t>
            </a:r>
          </a:p>
        </p:txBody>
      </p:sp>
      <p:pic>
        <p:nvPicPr>
          <p:cNvPr id="129026" name="Picture 2">
            <a:extLst>
              <a:ext uri="{FF2B5EF4-FFF2-40B4-BE49-F238E27FC236}">
                <a16:creationId xmlns:a16="http://schemas.microsoft.com/office/drawing/2014/main" id="{D621557F-D51D-4DD9-9054-15F8AF504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06" y="4059470"/>
            <a:ext cx="6420743" cy="168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028" name="Picture 4">
            <a:extLst>
              <a:ext uri="{FF2B5EF4-FFF2-40B4-BE49-F238E27FC236}">
                <a16:creationId xmlns:a16="http://schemas.microsoft.com/office/drawing/2014/main" id="{CEF96804-D524-428C-9525-9FA1218D3D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9" r="21664"/>
          <a:stretch/>
        </p:blipFill>
        <p:spPr bwMode="auto">
          <a:xfrm>
            <a:off x="7280254" y="3429000"/>
            <a:ext cx="3861888" cy="306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B3E0DF-3013-4A37-AD61-C54126B06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E36F0A-A92E-4349-AEB6-B47534DEBED6}"/>
              </a:ext>
            </a:extLst>
          </p:cNvPr>
          <p:cNvSpPr txBox="1"/>
          <p:nvPr/>
        </p:nvSpPr>
        <p:spPr>
          <a:xfrm>
            <a:off x="7217228" y="63698"/>
            <a:ext cx="48574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https://dev-sngwn.github.io/2020-01-07-back-translation/</a:t>
            </a:r>
          </a:p>
        </p:txBody>
      </p:sp>
    </p:spTree>
    <p:extLst>
      <p:ext uri="{BB962C8B-B14F-4D97-AF65-F5344CB8AC3E}">
        <p14:creationId xmlns:p14="http://schemas.microsoft.com/office/powerpoint/2010/main" val="3354362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4" name="부제목 4">
            <a:extLst>
              <a:ext uri="{FF2B5EF4-FFF2-40B4-BE49-F238E27FC236}">
                <a16:creationId xmlns:a16="http://schemas.microsoft.com/office/drawing/2014/main" id="{53B9E706-1E3D-409B-B224-CEECF973B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Translation Dataset : Back-Translation</a:t>
            </a:r>
          </a:p>
          <a:p>
            <a:pPr algn="l"/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ko-KR" altLang="en-US" sz="1600" b="1" u="sng" dirty="0"/>
              <a:t>그런데</a:t>
            </a:r>
            <a:r>
              <a:rPr lang="en-US" altLang="ko-KR" sz="1600" b="1" u="sng" dirty="0"/>
              <a:t>, </a:t>
            </a:r>
            <a:r>
              <a:rPr lang="ko-KR" altLang="en-US" sz="1600" b="1" u="sng" dirty="0"/>
              <a:t>어느정도 수준의 반대방향 번역기를 </a:t>
            </a:r>
            <a:r>
              <a:rPr lang="ko-KR" altLang="en-US" sz="1600" b="1" u="sng" dirty="0" err="1"/>
              <a:t>써야할까</a:t>
            </a:r>
            <a:r>
              <a:rPr lang="en-US" altLang="ko-KR" sz="1600" b="1" u="sng" dirty="0"/>
              <a:t>?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1. Back-Translation </a:t>
            </a:r>
            <a:r>
              <a:rPr lang="ko-KR" altLang="en-US" sz="1600" dirty="0"/>
              <a:t>자체는 어떤 번역기를 쓰던 효과가 있었다</a:t>
            </a:r>
            <a:r>
              <a:rPr lang="en-US" altLang="ko-KR" sz="1600" dirty="0"/>
              <a:t>.</a:t>
            </a:r>
          </a:p>
          <a:p>
            <a:pPr marL="800100" lvl="1" indent="-342900" algn="l">
              <a:buFontTx/>
              <a:buChar char="-"/>
            </a:pPr>
            <a:r>
              <a:rPr lang="en-US" altLang="ko-KR" sz="1600" dirty="0"/>
              <a:t>Back-Translation</a:t>
            </a:r>
            <a:r>
              <a:rPr lang="ko-KR" altLang="en-US" sz="1600" dirty="0"/>
              <a:t>은 진리이다</a:t>
            </a:r>
            <a:r>
              <a:rPr lang="en-US" altLang="ko-KR" sz="1600" dirty="0"/>
              <a:t>.</a:t>
            </a:r>
          </a:p>
          <a:p>
            <a:pPr marL="800100" lvl="1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2. 64</a:t>
            </a:r>
            <a:r>
              <a:rPr lang="ko-KR" altLang="en-US" sz="1600" dirty="0"/>
              <a:t>만개 이상의 데이터로 학습해야 입력을 더럽게 했을 때 효과 있다</a:t>
            </a:r>
            <a:r>
              <a:rPr lang="en-US" altLang="ko-KR" sz="1600" dirty="0"/>
              <a:t>.</a:t>
            </a:r>
          </a:p>
          <a:p>
            <a:pPr marL="800100" lvl="1" indent="-342900" algn="l">
              <a:buFontTx/>
              <a:buChar char="-"/>
            </a:pPr>
            <a:r>
              <a:rPr lang="ko-KR" altLang="en-US" sz="1600" dirty="0"/>
              <a:t>그 이하의 양으로 학습된 번역기의 경우</a:t>
            </a:r>
            <a:r>
              <a:rPr lang="en-US" altLang="ko-KR" sz="1600" dirty="0"/>
              <a:t>, </a:t>
            </a:r>
            <a:r>
              <a:rPr lang="ko-KR" altLang="en-US" sz="1600" dirty="0"/>
              <a:t>결과에 노이즈를 주면 더 떨어졌다</a:t>
            </a:r>
            <a:r>
              <a:rPr lang="en-US" altLang="ko-KR" sz="1600" dirty="0"/>
              <a:t>.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415471F-8FEE-48DC-9C27-05FEB3D492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2" r="25382"/>
          <a:stretch/>
        </p:blipFill>
        <p:spPr bwMode="auto">
          <a:xfrm>
            <a:off x="8027786" y="1604447"/>
            <a:ext cx="3887123" cy="364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4D97277-4709-4913-8E8C-8CC17A5D3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29F2E4-E763-4CCB-9C98-AF43AFCFCE24}"/>
              </a:ext>
            </a:extLst>
          </p:cNvPr>
          <p:cNvSpPr txBox="1"/>
          <p:nvPr/>
        </p:nvSpPr>
        <p:spPr>
          <a:xfrm>
            <a:off x="7217228" y="63698"/>
            <a:ext cx="48574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https://dev-sngwn.github.io/2020-01-07-back-translation/</a:t>
            </a:r>
          </a:p>
        </p:txBody>
      </p:sp>
    </p:spTree>
    <p:extLst>
      <p:ext uri="{BB962C8B-B14F-4D97-AF65-F5344CB8AC3E}">
        <p14:creationId xmlns:p14="http://schemas.microsoft.com/office/powerpoint/2010/main" val="2923969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2826</TotalTime>
  <Words>4385</Words>
  <Application>Microsoft Office PowerPoint</Application>
  <PresentationFormat>와이드스크린</PresentationFormat>
  <Paragraphs>659</Paragraphs>
  <Slides>75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81" baseType="lpstr">
      <vt:lpstr>-apple-system</vt:lpstr>
      <vt:lpstr>Arial Unicode MS</vt:lpstr>
      <vt:lpstr>Lucida Grande</vt:lpstr>
      <vt:lpstr>맑은 고딕</vt:lpstr>
      <vt:lpstr>Arial</vt:lpstr>
      <vt:lpstr>Office 테마</vt:lpstr>
      <vt:lpstr>Machine Translation Survey (vol2)</vt:lpstr>
      <vt:lpstr>Machine Translation Survey (vol2)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Translation Survey</dc:title>
  <dc:creator>고 현웅</dc:creator>
  <cp:lastModifiedBy>고 현웅</cp:lastModifiedBy>
  <cp:revision>60</cp:revision>
  <dcterms:created xsi:type="dcterms:W3CDTF">2020-12-20T12:13:41Z</dcterms:created>
  <dcterms:modified xsi:type="dcterms:W3CDTF">2021-01-13T18:24:15Z</dcterms:modified>
</cp:coreProperties>
</file>